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2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306" r:id="rId3"/>
    <p:sldId id="305" r:id="rId4"/>
    <p:sldId id="260" r:id="rId5"/>
    <p:sldId id="354" r:id="rId6"/>
    <p:sldId id="355" r:id="rId7"/>
    <p:sldId id="312" r:id="rId8"/>
    <p:sldId id="317" r:id="rId9"/>
    <p:sldId id="313" r:id="rId10"/>
    <p:sldId id="345" r:id="rId11"/>
    <p:sldId id="272" r:id="rId12"/>
    <p:sldId id="287" r:id="rId13"/>
    <p:sldId id="273" r:id="rId14"/>
    <p:sldId id="286" r:id="rId15"/>
    <p:sldId id="274" r:id="rId16"/>
    <p:sldId id="332" r:id="rId17"/>
    <p:sldId id="360" r:id="rId18"/>
    <p:sldId id="297" r:id="rId19"/>
    <p:sldId id="341" r:id="rId20"/>
    <p:sldId id="340" r:id="rId21"/>
    <p:sldId id="299" r:id="rId22"/>
    <p:sldId id="346" r:id="rId23"/>
    <p:sldId id="348" r:id="rId24"/>
    <p:sldId id="349" r:id="rId25"/>
    <p:sldId id="350" r:id="rId26"/>
    <p:sldId id="352" r:id="rId27"/>
    <p:sldId id="280" r:id="rId28"/>
    <p:sldId id="282" r:id="rId29"/>
    <p:sldId id="356" r:id="rId30"/>
  </p:sldIdLst>
  <p:sldSz cx="13004800" cy="9753600"/>
  <p:notesSz cx="6858000" cy="9144000"/>
  <p:defaultTextStyle>
    <a:lvl1pPr algn="ctr" defTabSz="584200">
      <a:defRPr sz="3600">
        <a:latin typeface="+mj-lt"/>
        <a:ea typeface="+mj-ea"/>
        <a:cs typeface="+mj-cs"/>
        <a:sym typeface="Avenir Roman"/>
      </a:defRPr>
    </a:lvl1pPr>
    <a:lvl2pPr algn="ctr" defTabSz="584200">
      <a:defRPr sz="3600">
        <a:latin typeface="+mj-lt"/>
        <a:ea typeface="+mj-ea"/>
        <a:cs typeface="+mj-cs"/>
        <a:sym typeface="Avenir Roman"/>
      </a:defRPr>
    </a:lvl2pPr>
    <a:lvl3pPr algn="ctr" defTabSz="584200">
      <a:defRPr sz="3600">
        <a:latin typeface="+mj-lt"/>
        <a:ea typeface="+mj-ea"/>
        <a:cs typeface="+mj-cs"/>
        <a:sym typeface="Avenir Roman"/>
      </a:defRPr>
    </a:lvl3pPr>
    <a:lvl4pPr algn="ctr" defTabSz="584200">
      <a:defRPr sz="3600">
        <a:latin typeface="+mj-lt"/>
        <a:ea typeface="+mj-ea"/>
        <a:cs typeface="+mj-cs"/>
        <a:sym typeface="Avenir Roman"/>
      </a:defRPr>
    </a:lvl4pPr>
    <a:lvl5pPr algn="ctr" defTabSz="584200">
      <a:defRPr sz="3600">
        <a:latin typeface="+mj-lt"/>
        <a:ea typeface="+mj-ea"/>
        <a:cs typeface="+mj-cs"/>
        <a:sym typeface="Avenir Roman"/>
      </a:defRPr>
    </a:lvl5pPr>
    <a:lvl6pPr algn="ctr" defTabSz="584200">
      <a:defRPr sz="3600">
        <a:latin typeface="+mj-lt"/>
        <a:ea typeface="+mj-ea"/>
        <a:cs typeface="+mj-cs"/>
        <a:sym typeface="Avenir Roman"/>
      </a:defRPr>
    </a:lvl6pPr>
    <a:lvl7pPr algn="ctr" defTabSz="584200">
      <a:defRPr sz="3600">
        <a:latin typeface="+mj-lt"/>
        <a:ea typeface="+mj-ea"/>
        <a:cs typeface="+mj-cs"/>
        <a:sym typeface="Avenir Roman"/>
      </a:defRPr>
    </a:lvl7pPr>
    <a:lvl8pPr algn="ctr" defTabSz="584200">
      <a:defRPr sz="3600">
        <a:latin typeface="+mj-lt"/>
        <a:ea typeface="+mj-ea"/>
        <a:cs typeface="+mj-cs"/>
        <a:sym typeface="Avenir Roman"/>
      </a:defRPr>
    </a:lvl8pPr>
    <a:lvl9pPr algn="ctr" defTabSz="584200">
      <a:defRPr sz="3600">
        <a:latin typeface="+mj-lt"/>
        <a:ea typeface="+mj-ea"/>
        <a:cs typeface="+mj-cs"/>
        <a:sym typeface="Avenir Roman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622" autoAdjust="0"/>
  </p:normalViewPr>
  <p:slideViewPr>
    <p:cSldViewPr snapToGrid="0" snapToObjects="1">
      <p:cViewPr>
        <p:scale>
          <a:sx n="54" d="100"/>
          <a:sy n="54" d="100"/>
        </p:scale>
        <p:origin x="-1848" y="3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jiayaoqi:Documents:evaluation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iayaoqi:Documents:evaluation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city!$B$1</c:f>
              <c:strCache>
                <c:ptCount val="1"/>
                <c:pt idx="0">
                  <c:v>Without Cache</c:v>
                </c:pt>
              </c:strCache>
            </c:strRef>
          </c:tx>
          <c:spPr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invertIfNegative val="0"/>
          <c:val>
            <c:numRef>
              <c:f>city!$B$2:$B$101</c:f>
              <c:numCache>
                <c:formatCode>General</c:formatCode>
                <c:ptCount val="100"/>
                <c:pt idx="0">
                  <c:v>698.0</c:v>
                </c:pt>
                <c:pt idx="1">
                  <c:v>874.0</c:v>
                </c:pt>
                <c:pt idx="2">
                  <c:v>684.0</c:v>
                </c:pt>
                <c:pt idx="3">
                  <c:v>687.0</c:v>
                </c:pt>
                <c:pt idx="4">
                  <c:v>682.0</c:v>
                </c:pt>
                <c:pt idx="5">
                  <c:v>1063.0</c:v>
                </c:pt>
                <c:pt idx="6">
                  <c:v>1051.0</c:v>
                </c:pt>
                <c:pt idx="7">
                  <c:v>1048.0</c:v>
                </c:pt>
                <c:pt idx="8">
                  <c:v>1057.0</c:v>
                </c:pt>
                <c:pt idx="9">
                  <c:v>1052.0</c:v>
                </c:pt>
                <c:pt idx="10">
                  <c:v>1056.0</c:v>
                </c:pt>
                <c:pt idx="11">
                  <c:v>1047.0</c:v>
                </c:pt>
                <c:pt idx="12">
                  <c:v>1014.0</c:v>
                </c:pt>
                <c:pt idx="13">
                  <c:v>1067.0</c:v>
                </c:pt>
                <c:pt idx="14">
                  <c:v>1058.0</c:v>
                </c:pt>
                <c:pt idx="15">
                  <c:v>1057.0</c:v>
                </c:pt>
                <c:pt idx="16">
                  <c:v>1053.0</c:v>
                </c:pt>
                <c:pt idx="17">
                  <c:v>1053.0</c:v>
                </c:pt>
                <c:pt idx="18">
                  <c:v>1054.0</c:v>
                </c:pt>
                <c:pt idx="19">
                  <c:v>1062.0</c:v>
                </c:pt>
                <c:pt idx="20">
                  <c:v>1068.0</c:v>
                </c:pt>
                <c:pt idx="21">
                  <c:v>1047.0</c:v>
                </c:pt>
                <c:pt idx="22">
                  <c:v>1051.0</c:v>
                </c:pt>
                <c:pt idx="23">
                  <c:v>1175.0</c:v>
                </c:pt>
                <c:pt idx="24">
                  <c:v>1064.0</c:v>
                </c:pt>
                <c:pt idx="25">
                  <c:v>1444.0</c:v>
                </c:pt>
                <c:pt idx="26">
                  <c:v>1065.0</c:v>
                </c:pt>
                <c:pt idx="27">
                  <c:v>1103.0</c:v>
                </c:pt>
                <c:pt idx="28">
                  <c:v>1076.0</c:v>
                </c:pt>
                <c:pt idx="29">
                  <c:v>1080.0</c:v>
                </c:pt>
                <c:pt idx="30">
                  <c:v>1256.0</c:v>
                </c:pt>
                <c:pt idx="31">
                  <c:v>1414.0</c:v>
                </c:pt>
                <c:pt idx="32">
                  <c:v>1059.0</c:v>
                </c:pt>
                <c:pt idx="33">
                  <c:v>1053.0</c:v>
                </c:pt>
                <c:pt idx="34">
                  <c:v>1050.0</c:v>
                </c:pt>
                <c:pt idx="35">
                  <c:v>1062.0</c:v>
                </c:pt>
                <c:pt idx="36">
                  <c:v>1054.0</c:v>
                </c:pt>
                <c:pt idx="37">
                  <c:v>1053.0</c:v>
                </c:pt>
                <c:pt idx="38">
                  <c:v>1062.0</c:v>
                </c:pt>
                <c:pt idx="39">
                  <c:v>1073.0</c:v>
                </c:pt>
                <c:pt idx="40">
                  <c:v>1053.0</c:v>
                </c:pt>
                <c:pt idx="41">
                  <c:v>1047.0</c:v>
                </c:pt>
                <c:pt idx="42">
                  <c:v>838.0</c:v>
                </c:pt>
                <c:pt idx="43">
                  <c:v>1047.0</c:v>
                </c:pt>
                <c:pt idx="44">
                  <c:v>1060.0</c:v>
                </c:pt>
                <c:pt idx="45">
                  <c:v>1057.0</c:v>
                </c:pt>
                <c:pt idx="46">
                  <c:v>1049.0</c:v>
                </c:pt>
                <c:pt idx="47">
                  <c:v>1074.0</c:v>
                </c:pt>
                <c:pt idx="48">
                  <c:v>1062.0</c:v>
                </c:pt>
                <c:pt idx="49">
                  <c:v>1057.0</c:v>
                </c:pt>
                <c:pt idx="50">
                  <c:v>1088.0</c:v>
                </c:pt>
                <c:pt idx="51">
                  <c:v>1068.0</c:v>
                </c:pt>
                <c:pt idx="52">
                  <c:v>1061.0</c:v>
                </c:pt>
                <c:pt idx="53">
                  <c:v>1026.0</c:v>
                </c:pt>
                <c:pt idx="54">
                  <c:v>1052.0</c:v>
                </c:pt>
                <c:pt idx="55">
                  <c:v>1019.0</c:v>
                </c:pt>
                <c:pt idx="56">
                  <c:v>1049.0</c:v>
                </c:pt>
                <c:pt idx="57">
                  <c:v>1085.0</c:v>
                </c:pt>
                <c:pt idx="58">
                  <c:v>1419.0</c:v>
                </c:pt>
                <c:pt idx="59">
                  <c:v>1047.0</c:v>
                </c:pt>
                <c:pt idx="60">
                  <c:v>1055.0</c:v>
                </c:pt>
                <c:pt idx="61">
                  <c:v>1058.0</c:v>
                </c:pt>
                <c:pt idx="62">
                  <c:v>1072.0</c:v>
                </c:pt>
                <c:pt idx="63">
                  <c:v>1066.0</c:v>
                </c:pt>
                <c:pt idx="64">
                  <c:v>1066.0</c:v>
                </c:pt>
                <c:pt idx="65">
                  <c:v>1065.0</c:v>
                </c:pt>
                <c:pt idx="66">
                  <c:v>1048.0</c:v>
                </c:pt>
                <c:pt idx="67">
                  <c:v>1063.0</c:v>
                </c:pt>
                <c:pt idx="68">
                  <c:v>1063.0</c:v>
                </c:pt>
                <c:pt idx="69">
                  <c:v>1054.0</c:v>
                </c:pt>
                <c:pt idx="70">
                  <c:v>1811.0</c:v>
                </c:pt>
                <c:pt idx="71">
                  <c:v>1059.0</c:v>
                </c:pt>
                <c:pt idx="72">
                  <c:v>1048.0</c:v>
                </c:pt>
                <c:pt idx="73">
                  <c:v>1082.0</c:v>
                </c:pt>
                <c:pt idx="74">
                  <c:v>1057.0</c:v>
                </c:pt>
                <c:pt idx="75">
                  <c:v>1051.0</c:v>
                </c:pt>
                <c:pt idx="76">
                  <c:v>1051.0</c:v>
                </c:pt>
                <c:pt idx="77">
                  <c:v>1104.0</c:v>
                </c:pt>
                <c:pt idx="78">
                  <c:v>1057.0</c:v>
                </c:pt>
                <c:pt idx="79">
                  <c:v>1066.0</c:v>
                </c:pt>
                <c:pt idx="80">
                  <c:v>1058.0</c:v>
                </c:pt>
                <c:pt idx="81">
                  <c:v>1023.0</c:v>
                </c:pt>
                <c:pt idx="82">
                  <c:v>1064.0</c:v>
                </c:pt>
                <c:pt idx="83">
                  <c:v>1002.0</c:v>
                </c:pt>
                <c:pt idx="84">
                  <c:v>1069.0</c:v>
                </c:pt>
                <c:pt idx="85">
                  <c:v>1052.0</c:v>
                </c:pt>
                <c:pt idx="86">
                  <c:v>1059.0</c:v>
                </c:pt>
                <c:pt idx="87">
                  <c:v>1062.0</c:v>
                </c:pt>
                <c:pt idx="88">
                  <c:v>1063.0</c:v>
                </c:pt>
                <c:pt idx="89">
                  <c:v>974.0</c:v>
                </c:pt>
                <c:pt idx="90">
                  <c:v>1056.0</c:v>
                </c:pt>
                <c:pt idx="91">
                  <c:v>1054.0</c:v>
                </c:pt>
                <c:pt idx="92">
                  <c:v>1065.0</c:v>
                </c:pt>
                <c:pt idx="93">
                  <c:v>1108.0</c:v>
                </c:pt>
                <c:pt idx="94">
                  <c:v>1059.0</c:v>
                </c:pt>
                <c:pt idx="95">
                  <c:v>1055.0</c:v>
                </c:pt>
                <c:pt idx="96">
                  <c:v>1055.0</c:v>
                </c:pt>
                <c:pt idx="97">
                  <c:v>1424.0</c:v>
                </c:pt>
                <c:pt idx="98">
                  <c:v>1061.0</c:v>
                </c:pt>
                <c:pt idx="99">
                  <c:v>1050.0</c:v>
                </c:pt>
              </c:numCache>
            </c:numRef>
          </c:val>
        </c:ser>
        <c:ser>
          <c:idx val="1"/>
          <c:order val="1"/>
          <c:tx>
            <c:strRef>
              <c:f>city!$E$1</c:f>
              <c:strCache>
                <c:ptCount val="1"/>
                <c:pt idx="0">
                  <c:v>With Cache</c:v>
                </c:pt>
              </c:strCache>
            </c:strRef>
          </c:tx>
          <c:spPr>
            <a:pattFill prst="wdDnDiag">
              <a:fgClr>
                <a:srgbClr val="FF0000"/>
              </a:fgClr>
              <a:bgClr>
                <a:prstClr val="white"/>
              </a:bgClr>
            </a:pattFill>
            <a:ln>
              <a:solidFill>
                <a:srgbClr val="FF0000"/>
              </a:solidFill>
            </a:ln>
          </c:spPr>
          <c:invertIfNegative val="0"/>
          <c:val>
            <c:numRef>
              <c:f>city!$E$2:$E$101</c:f>
              <c:numCache>
                <c:formatCode>General</c:formatCode>
                <c:ptCount val="100"/>
                <c:pt idx="0">
                  <c:v>222.5</c:v>
                </c:pt>
                <c:pt idx="1">
                  <c:v>239.5</c:v>
                </c:pt>
                <c:pt idx="2">
                  <c:v>221.5</c:v>
                </c:pt>
                <c:pt idx="3">
                  <c:v>207.0</c:v>
                </c:pt>
                <c:pt idx="4">
                  <c:v>231.5</c:v>
                </c:pt>
                <c:pt idx="5">
                  <c:v>213.5</c:v>
                </c:pt>
                <c:pt idx="6">
                  <c:v>221.0</c:v>
                </c:pt>
                <c:pt idx="7">
                  <c:v>218.5</c:v>
                </c:pt>
                <c:pt idx="8">
                  <c:v>210.5</c:v>
                </c:pt>
                <c:pt idx="9">
                  <c:v>219.0</c:v>
                </c:pt>
                <c:pt idx="10">
                  <c:v>227.5</c:v>
                </c:pt>
                <c:pt idx="11">
                  <c:v>227.5</c:v>
                </c:pt>
                <c:pt idx="12">
                  <c:v>222.0</c:v>
                </c:pt>
                <c:pt idx="13">
                  <c:v>235.5</c:v>
                </c:pt>
                <c:pt idx="14">
                  <c:v>141.0</c:v>
                </c:pt>
                <c:pt idx="15">
                  <c:v>222.0</c:v>
                </c:pt>
                <c:pt idx="16">
                  <c:v>223.5</c:v>
                </c:pt>
                <c:pt idx="17">
                  <c:v>209.0</c:v>
                </c:pt>
                <c:pt idx="18">
                  <c:v>215.5</c:v>
                </c:pt>
                <c:pt idx="19">
                  <c:v>227.5</c:v>
                </c:pt>
                <c:pt idx="20">
                  <c:v>227.5</c:v>
                </c:pt>
                <c:pt idx="21">
                  <c:v>227.0</c:v>
                </c:pt>
                <c:pt idx="22">
                  <c:v>207.0</c:v>
                </c:pt>
                <c:pt idx="23">
                  <c:v>228.5</c:v>
                </c:pt>
                <c:pt idx="24">
                  <c:v>223.5</c:v>
                </c:pt>
                <c:pt idx="25">
                  <c:v>217.0</c:v>
                </c:pt>
                <c:pt idx="26">
                  <c:v>230.0</c:v>
                </c:pt>
                <c:pt idx="27">
                  <c:v>208.5</c:v>
                </c:pt>
                <c:pt idx="28">
                  <c:v>208.0</c:v>
                </c:pt>
                <c:pt idx="29">
                  <c:v>229.0</c:v>
                </c:pt>
                <c:pt idx="30">
                  <c:v>241.0</c:v>
                </c:pt>
                <c:pt idx="31">
                  <c:v>211.5</c:v>
                </c:pt>
                <c:pt idx="32">
                  <c:v>236.5</c:v>
                </c:pt>
                <c:pt idx="33">
                  <c:v>207.5</c:v>
                </c:pt>
                <c:pt idx="34">
                  <c:v>213.0</c:v>
                </c:pt>
                <c:pt idx="35">
                  <c:v>229.5</c:v>
                </c:pt>
                <c:pt idx="36">
                  <c:v>212.0</c:v>
                </c:pt>
                <c:pt idx="37">
                  <c:v>214.0</c:v>
                </c:pt>
                <c:pt idx="38">
                  <c:v>244.0</c:v>
                </c:pt>
                <c:pt idx="39">
                  <c:v>223.0</c:v>
                </c:pt>
                <c:pt idx="40">
                  <c:v>211.0</c:v>
                </c:pt>
                <c:pt idx="41">
                  <c:v>212.5</c:v>
                </c:pt>
                <c:pt idx="42">
                  <c:v>227.0</c:v>
                </c:pt>
                <c:pt idx="43">
                  <c:v>226.0</c:v>
                </c:pt>
                <c:pt idx="44">
                  <c:v>240.0</c:v>
                </c:pt>
                <c:pt idx="45">
                  <c:v>219.5</c:v>
                </c:pt>
                <c:pt idx="46">
                  <c:v>221.0</c:v>
                </c:pt>
                <c:pt idx="47">
                  <c:v>213.0</c:v>
                </c:pt>
                <c:pt idx="48">
                  <c:v>224.5</c:v>
                </c:pt>
                <c:pt idx="49">
                  <c:v>216.5</c:v>
                </c:pt>
                <c:pt idx="50">
                  <c:v>221.5</c:v>
                </c:pt>
                <c:pt idx="51">
                  <c:v>214.0</c:v>
                </c:pt>
                <c:pt idx="52">
                  <c:v>216.5</c:v>
                </c:pt>
                <c:pt idx="53">
                  <c:v>250.0</c:v>
                </c:pt>
                <c:pt idx="54">
                  <c:v>231.5</c:v>
                </c:pt>
                <c:pt idx="55">
                  <c:v>212.5</c:v>
                </c:pt>
                <c:pt idx="56">
                  <c:v>212.5</c:v>
                </c:pt>
                <c:pt idx="57">
                  <c:v>231.5</c:v>
                </c:pt>
                <c:pt idx="58">
                  <c:v>231.0</c:v>
                </c:pt>
                <c:pt idx="59">
                  <c:v>247.5</c:v>
                </c:pt>
                <c:pt idx="60">
                  <c:v>240.5</c:v>
                </c:pt>
                <c:pt idx="61">
                  <c:v>207.0</c:v>
                </c:pt>
                <c:pt idx="62">
                  <c:v>209.5</c:v>
                </c:pt>
                <c:pt idx="63">
                  <c:v>233.0</c:v>
                </c:pt>
                <c:pt idx="64">
                  <c:v>222.5</c:v>
                </c:pt>
                <c:pt idx="65">
                  <c:v>232.5</c:v>
                </c:pt>
                <c:pt idx="66">
                  <c:v>219.5</c:v>
                </c:pt>
                <c:pt idx="67">
                  <c:v>212.0</c:v>
                </c:pt>
                <c:pt idx="68">
                  <c:v>236.5</c:v>
                </c:pt>
                <c:pt idx="69">
                  <c:v>227.5</c:v>
                </c:pt>
                <c:pt idx="70">
                  <c:v>635.5</c:v>
                </c:pt>
                <c:pt idx="71">
                  <c:v>246.0</c:v>
                </c:pt>
                <c:pt idx="72">
                  <c:v>213.5</c:v>
                </c:pt>
                <c:pt idx="73">
                  <c:v>250.0</c:v>
                </c:pt>
                <c:pt idx="74">
                  <c:v>212.5</c:v>
                </c:pt>
                <c:pt idx="75">
                  <c:v>237.0</c:v>
                </c:pt>
                <c:pt idx="76">
                  <c:v>216.5</c:v>
                </c:pt>
                <c:pt idx="77">
                  <c:v>219.5</c:v>
                </c:pt>
                <c:pt idx="78">
                  <c:v>243.5</c:v>
                </c:pt>
                <c:pt idx="79">
                  <c:v>252.5</c:v>
                </c:pt>
                <c:pt idx="80">
                  <c:v>222.0</c:v>
                </c:pt>
                <c:pt idx="81">
                  <c:v>248.0</c:v>
                </c:pt>
                <c:pt idx="82">
                  <c:v>220.5</c:v>
                </c:pt>
                <c:pt idx="83">
                  <c:v>308.0</c:v>
                </c:pt>
                <c:pt idx="84">
                  <c:v>225.5</c:v>
                </c:pt>
                <c:pt idx="85">
                  <c:v>226.5</c:v>
                </c:pt>
                <c:pt idx="86">
                  <c:v>223.0</c:v>
                </c:pt>
                <c:pt idx="87">
                  <c:v>223.0</c:v>
                </c:pt>
                <c:pt idx="88">
                  <c:v>218.0</c:v>
                </c:pt>
                <c:pt idx="89">
                  <c:v>605.5</c:v>
                </c:pt>
                <c:pt idx="90">
                  <c:v>213.0</c:v>
                </c:pt>
                <c:pt idx="91">
                  <c:v>222.5</c:v>
                </c:pt>
                <c:pt idx="92">
                  <c:v>218.0</c:v>
                </c:pt>
                <c:pt idx="93">
                  <c:v>239.5</c:v>
                </c:pt>
                <c:pt idx="94">
                  <c:v>216.0</c:v>
                </c:pt>
                <c:pt idx="95">
                  <c:v>220.5</c:v>
                </c:pt>
                <c:pt idx="96">
                  <c:v>228.0</c:v>
                </c:pt>
                <c:pt idx="97">
                  <c:v>238.0</c:v>
                </c:pt>
                <c:pt idx="98">
                  <c:v>212.5</c:v>
                </c:pt>
                <c:pt idx="99">
                  <c:v>216.5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2136808424"/>
        <c:axId val="-2136805512"/>
      </c:barChart>
      <c:catAx>
        <c:axId val="-2136808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36805512"/>
        <c:crosses val="autoZero"/>
        <c:auto val="1"/>
        <c:lblAlgn val="ctr"/>
        <c:lblOffset val="100"/>
        <c:noMultiLvlLbl val="0"/>
      </c:catAx>
      <c:valAx>
        <c:axId val="-21368055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-213680842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28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875289042673322"/>
          <c:y val="0.0674608685226373"/>
          <c:w val="0.901879154566717"/>
          <c:h val="0.867862699552765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val>
            <c:numRef>
              <c:f>overhead!$M$2:$M$98</c:f>
              <c:numCache>
                <c:formatCode>General</c:formatCode>
                <c:ptCount val="97"/>
                <c:pt idx="0">
                  <c:v>1.4</c:v>
                </c:pt>
                <c:pt idx="1">
                  <c:v>0.808080808</c:v>
                </c:pt>
                <c:pt idx="2">
                  <c:v>0.454545455</c:v>
                </c:pt>
                <c:pt idx="3">
                  <c:v>1.235109718</c:v>
                </c:pt>
                <c:pt idx="4">
                  <c:v>1.072727273</c:v>
                </c:pt>
                <c:pt idx="5">
                  <c:v>0.905660377</c:v>
                </c:pt>
                <c:pt idx="6">
                  <c:v>0.510204082</c:v>
                </c:pt>
                <c:pt idx="7">
                  <c:v>0.528</c:v>
                </c:pt>
                <c:pt idx="8">
                  <c:v>2.230769231</c:v>
                </c:pt>
                <c:pt idx="9">
                  <c:v>0.710526316</c:v>
                </c:pt>
                <c:pt idx="10">
                  <c:v>3.100628931</c:v>
                </c:pt>
                <c:pt idx="11">
                  <c:v>1.175257732</c:v>
                </c:pt>
                <c:pt idx="12">
                  <c:v>2.682926829</c:v>
                </c:pt>
                <c:pt idx="13">
                  <c:v>0.558823529</c:v>
                </c:pt>
                <c:pt idx="14">
                  <c:v>1.8125</c:v>
                </c:pt>
                <c:pt idx="15">
                  <c:v>0.859375</c:v>
                </c:pt>
                <c:pt idx="16">
                  <c:v>0.928571429</c:v>
                </c:pt>
                <c:pt idx="17">
                  <c:v>0.843687375</c:v>
                </c:pt>
                <c:pt idx="18">
                  <c:v>0.70531401</c:v>
                </c:pt>
                <c:pt idx="19">
                  <c:v>0.674418605</c:v>
                </c:pt>
                <c:pt idx="20">
                  <c:v>0.438311688</c:v>
                </c:pt>
                <c:pt idx="21">
                  <c:v>1.105263158</c:v>
                </c:pt>
                <c:pt idx="22">
                  <c:v>1.602649007</c:v>
                </c:pt>
                <c:pt idx="23">
                  <c:v>2.588235294</c:v>
                </c:pt>
                <c:pt idx="24">
                  <c:v>0.580327869</c:v>
                </c:pt>
                <c:pt idx="25">
                  <c:v>1.526666667</c:v>
                </c:pt>
                <c:pt idx="26">
                  <c:v>0.370967742</c:v>
                </c:pt>
                <c:pt idx="27">
                  <c:v>0.5625</c:v>
                </c:pt>
                <c:pt idx="28">
                  <c:v>0.405405405</c:v>
                </c:pt>
                <c:pt idx="29">
                  <c:v>0.18125</c:v>
                </c:pt>
                <c:pt idx="30">
                  <c:v>0.469945355</c:v>
                </c:pt>
                <c:pt idx="31">
                  <c:v>0.153846154</c:v>
                </c:pt>
                <c:pt idx="32">
                  <c:v>2.457142857</c:v>
                </c:pt>
                <c:pt idx="33">
                  <c:v>0.413735343</c:v>
                </c:pt>
                <c:pt idx="34">
                  <c:v>0.165714286</c:v>
                </c:pt>
                <c:pt idx="35">
                  <c:v>0.588235294</c:v>
                </c:pt>
                <c:pt idx="36">
                  <c:v>0.749571184</c:v>
                </c:pt>
                <c:pt idx="37">
                  <c:v>0.379699248</c:v>
                </c:pt>
                <c:pt idx="38">
                  <c:v>0.770992366</c:v>
                </c:pt>
                <c:pt idx="39">
                  <c:v>0.803030303</c:v>
                </c:pt>
                <c:pt idx="40">
                  <c:v>0.459459459</c:v>
                </c:pt>
                <c:pt idx="41">
                  <c:v>0.466666667</c:v>
                </c:pt>
                <c:pt idx="42">
                  <c:v>0.98245614</c:v>
                </c:pt>
                <c:pt idx="43">
                  <c:v>0.714285714</c:v>
                </c:pt>
                <c:pt idx="44">
                  <c:v>0.470588235</c:v>
                </c:pt>
                <c:pt idx="45">
                  <c:v>2.037037037</c:v>
                </c:pt>
                <c:pt idx="46">
                  <c:v>0.470588235</c:v>
                </c:pt>
                <c:pt idx="47">
                  <c:v>0.843137255</c:v>
                </c:pt>
                <c:pt idx="48">
                  <c:v>0.307692308</c:v>
                </c:pt>
                <c:pt idx="49">
                  <c:v>1.453125</c:v>
                </c:pt>
                <c:pt idx="50">
                  <c:v>0.470899471</c:v>
                </c:pt>
                <c:pt idx="51">
                  <c:v>1.3507109</c:v>
                </c:pt>
                <c:pt idx="52">
                  <c:v>2.429487179</c:v>
                </c:pt>
                <c:pt idx="53">
                  <c:v>0.625</c:v>
                </c:pt>
                <c:pt idx="54">
                  <c:v>1.764705882</c:v>
                </c:pt>
                <c:pt idx="55">
                  <c:v>0.571428571</c:v>
                </c:pt>
                <c:pt idx="56">
                  <c:v>0.343373494</c:v>
                </c:pt>
                <c:pt idx="57">
                  <c:v>0.239754098</c:v>
                </c:pt>
                <c:pt idx="58">
                  <c:v>0.393700787</c:v>
                </c:pt>
                <c:pt idx="59">
                  <c:v>0.609195402</c:v>
                </c:pt>
                <c:pt idx="60">
                  <c:v>0.441176471</c:v>
                </c:pt>
                <c:pt idx="61">
                  <c:v>0.172413793</c:v>
                </c:pt>
                <c:pt idx="62">
                  <c:v>0.156028369</c:v>
                </c:pt>
                <c:pt idx="63">
                  <c:v>0.38125</c:v>
                </c:pt>
                <c:pt idx="64">
                  <c:v>1.068493151</c:v>
                </c:pt>
                <c:pt idx="65">
                  <c:v>1.649006623</c:v>
                </c:pt>
                <c:pt idx="66">
                  <c:v>1.070121951</c:v>
                </c:pt>
                <c:pt idx="67">
                  <c:v>0.185873606</c:v>
                </c:pt>
                <c:pt idx="68">
                  <c:v>0.477272727</c:v>
                </c:pt>
                <c:pt idx="69">
                  <c:v>0.4625</c:v>
                </c:pt>
                <c:pt idx="70">
                  <c:v>0.671270718</c:v>
                </c:pt>
                <c:pt idx="71">
                  <c:v>1.15</c:v>
                </c:pt>
                <c:pt idx="72">
                  <c:v>1.625</c:v>
                </c:pt>
                <c:pt idx="73">
                  <c:v>1.518518519</c:v>
                </c:pt>
                <c:pt idx="74">
                  <c:v>0.29281768</c:v>
                </c:pt>
                <c:pt idx="75">
                  <c:v>0.143174251</c:v>
                </c:pt>
                <c:pt idx="76">
                  <c:v>0.21686747</c:v>
                </c:pt>
                <c:pt idx="77">
                  <c:v>0.138255034</c:v>
                </c:pt>
                <c:pt idx="78">
                  <c:v>0.567567568</c:v>
                </c:pt>
                <c:pt idx="79">
                  <c:v>2.855799373</c:v>
                </c:pt>
                <c:pt idx="80">
                  <c:v>0.73580786</c:v>
                </c:pt>
                <c:pt idx="81">
                  <c:v>0.868085106</c:v>
                </c:pt>
                <c:pt idx="82">
                  <c:v>0.987730061</c:v>
                </c:pt>
                <c:pt idx="83">
                  <c:v>0.229357798</c:v>
                </c:pt>
                <c:pt idx="84">
                  <c:v>0.955762515</c:v>
                </c:pt>
                <c:pt idx="85">
                  <c:v>0.289655172</c:v>
                </c:pt>
                <c:pt idx="86">
                  <c:v>0.5</c:v>
                </c:pt>
                <c:pt idx="87">
                  <c:v>0.741803279</c:v>
                </c:pt>
                <c:pt idx="88">
                  <c:v>0.229249012</c:v>
                </c:pt>
                <c:pt idx="89">
                  <c:v>0.718555417</c:v>
                </c:pt>
                <c:pt idx="90">
                  <c:v>2.547619048</c:v>
                </c:pt>
                <c:pt idx="91">
                  <c:v>0.147632312</c:v>
                </c:pt>
                <c:pt idx="92">
                  <c:v>2.746666667</c:v>
                </c:pt>
                <c:pt idx="93">
                  <c:v>1.630769231</c:v>
                </c:pt>
                <c:pt idx="94">
                  <c:v>0.266666667</c:v>
                </c:pt>
                <c:pt idx="95">
                  <c:v>0.897674419</c:v>
                </c:pt>
                <c:pt idx="96">
                  <c:v>0.362573099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2145623240"/>
        <c:axId val="2145961448"/>
      </c:barChart>
      <c:catAx>
        <c:axId val="2145623240"/>
        <c:scaling>
          <c:orientation val="minMax"/>
        </c:scaling>
        <c:delete val="0"/>
        <c:axPos val="b"/>
        <c:majorTickMark val="out"/>
        <c:minorTickMark val="none"/>
        <c:tickLblPos val="nextTo"/>
        <c:crossAx val="2145961448"/>
        <c:crosses val="autoZero"/>
        <c:auto val="1"/>
        <c:lblAlgn val="ctr"/>
        <c:lblOffset val="100"/>
        <c:noMultiLvlLbl val="0"/>
      </c:catAx>
      <c:valAx>
        <c:axId val="2145961448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14562324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effectLst/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98F4A-FB66-EB47-B145-B2748F53CF31}" type="datetimeFigureOut">
              <a:rPr lang="en-US" smtClean="0"/>
              <a:t>2/7/14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54054-3A19-4F4C-9C76-5B2A46D9B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50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83445011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894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03628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32" name="Shape 2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endParaRPr lang="en-US" sz="2400" dirty="0" smtClean="0">
              <a:effectLst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17638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41" name="Shape 2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4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405910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4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endParaRPr lang="en-US" sz="240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663889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663889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aseline="0" dirty="0" smtClean="0">
              <a:effectLst/>
              <a:latin typeface="+mj-lt"/>
              <a:ea typeface="+mj-ea"/>
              <a:cs typeface="+mj-cs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3628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87" name="Shape 2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18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157801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87" name="Shape 2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endParaRPr sz="18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3" name="Shape 2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1800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364815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28502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267570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aseline="0" dirty="0" smtClean="0">
              <a:effectLst/>
              <a:latin typeface="+mj-lt"/>
              <a:ea typeface="+mj-ea"/>
              <a:cs typeface="+mj-cs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22267570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777551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556486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22038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lang="en-US" sz="2400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lang="en-US" baseline="0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dirty="0" smtClean="0"/>
          </a:p>
        </p:txBody>
      </p:sp>
    </p:spTree>
    <p:extLst>
      <p:ext uri="{BB962C8B-B14F-4D97-AF65-F5344CB8AC3E}">
        <p14:creationId xmlns:p14="http://schemas.microsoft.com/office/powerpoint/2010/main" val="3603628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sz="1800" dirty="0">
              <a:effectLst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sz="1800" dirty="0">
              <a:effectLst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270000" y="1"/>
            <a:ext cx="10464800" cy="49403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472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270000" y="1841501"/>
            <a:ext cx="10464800" cy="62992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56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1270000" y="3225801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952500" y="0"/>
            <a:ext cx="5334000" cy="4622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991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952500" y="28953"/>
            <a:ext cx="11099800" cy="299009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952500" y="1270001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6515" y="9004300"/>
            <a:ext cx="1531971" cy="7493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952500" y="444501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 dirty="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xmlns:p14="http://schemas.microsoft.com/office/powerpoint/2010/main" spd="med"/>
  <p:txStyles>
    <p:titleStyle>
      <a:lvl1pPr algn="ctr" defTabSz="584200">
        <a:defRPr sz="8000">
          <a:solidFill>
            <a:srgbClr val="FF6600"/>
          </a:solidFill>
          <a:latin typeface="Helvetica Light"/>
          <a:ea typeface="Helvetica Light"/>
          <a:cs typeface="Helvetica Light"/>
          <a:sym typeface="Helvetica Light"/>
        </a:defRPr>
      </a:lvl1pPr>
      <a:lvl2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2pPr>
      <a:lvl3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3pPr>
      <a:lvl4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4pPr>
      <a:lvl5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5pPr>
      <a:lvl6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6pPr>
      <a:lvl7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7pPr>
      <a:lvl8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8pPr>
      <a:lvl9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1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tif"/><Relationship Id="rId6" Type="http://schemas.openxmlformats.org/officeDocument/2006/relationships/image" Target="../media/image7.tif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3" Type="http://schemas.openxmlformats.org/officeDocument/2006/relationships/image" Target="../media/image49.png"/><Relationship Id="rId14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jpeg"/><Relationship Id="rId9" Type="http://schemas.openxmlformats.org/officeDocument/2006/relationships/image" Target="../media/image45.png"/><Relationship Id="rId10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5.png"/><Relationship Id="rId7" Type="http://schemas.openxmlformats.org/officeDocument/2006/relationships/image" Target="../media/image17.png"/><Relationship Id="rId8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17.png"/><Relationship Id="rId11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17.png"/><Relationship Id="rId11" Type="http://schemas.openxmlformats.org/officeDocument/2006/relationships/chart" Target="../charts/chart2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2.png"/><Relationship Id="rId7" Type="http://schemas.openxmlformats.org/officeDocument/2006/relationships/image" Target="../media/image10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5.png"/><Relationship Id="rId7" Type="http://schemas.openxmlformats.org/officeDocument/2006/relationships/image" Target="../media/image17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5.png"/><Relationship Id="rId7" Type="http://schemas.openxmlformats.org/officeDocument/2006/relationships/image" Target="../media/image17.png"/><Relationship Id="rId8" Type="http://schemas.openxmlformats.org/officeDocument/2006/relationships/image" Target="../media/image26.png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1320799" y="2278105"/>
            <a:ext cx="10851359" cy="33020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000" dirty="0">
                <a:solidFill>
                  <a:srgbClr val="4C5034"/>
                </a:solidFill>
              </a:rPr>
              <a:t>I Know Where You’ve Been: </a:t>
            </a:r>
            <a:br>
              <a:rPr sz="5000" dirty="0">
                <a:solidFill>
                  <a:srgbClr val="4C5034"/>
                </a:solidFill>
              </a:rPr>
            </a:br>
            <a:r>
              <a:rPr sz="5000" dirty="0">
                <a:solidFill>
                  <a:srgbClr val="4C5034"/>
                </a:solidFill>
              </a:rPr>
              <a:t>Geo-Inference Attacks via the Browser Cache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1320800" y="6019800"/>
            <a:ext cx="10464800" cy="149860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defTabSz="233679">
              <a:defRPr sz="1800"/>
            </a:pPr>
            <a:r>
              <a:rPr sz="2800" b="1" dirty="0"/>
              <a:t>Yaoqi Jia</a:t>
            </a:r>
            <a:r>
              <a:rPr sz="2800" b="1" baseline="20833" dirty="0"/>
              <a:t>∗</a:t>
            </a:r>
            <a:r>
              <a:rPr sz="2800" dirty="0"/>
              <a:t>, Xinshu Dong</a:t>
            </a:r>
            <a:r>
              <a:rPr sz="2800" baseline="20833" dirty="0"/>
              <a:t>†</a:t>
            </a:r>
            <a:r>
              <a:rPr sz="2800" dirty="0"/>
              <a:t>, Zhenkai </a:t>
            </a:r>
            <a:r>
              <a:rPr sz="2800" dirty="0" smtClean="0"/>
              <a:t>Liang</a:t>
            </a:r>
            <a:r>
              <a:rPr sz="2800" baseline="20833" dirty="0" smtClean="0"/>
              <a:t>∗</a:t>
            </a:r>
            <a:r>
              <a:rPr sz="2800" dirty="0"/>
              <a:t>, Prateek Saxena</a:t>
            </a:r>
            <a:r>
              <a:rPr sz="2800" baseline="20833" dirty="0"/>
              <a:t>∗ </a:t>
            </a:r>
          </a:p>
          <a:p>
            <a:pPr lvl="0" defTabSz="233679">
              <a:defRPr sz="1800"/>
            </a:pPr>
            <a:r>
              <a:rPr sz="2800" baseline="20833" dirty="0"/>
              <a:t>∗</a:t>
            </a:r>
            <a:r>
              <a:rPr sz="2800" dirty="0"/>
              <a:t>School of Computing, National University of Singapore </a:t>
            </a:r>
          </a:p>
          <a:p>
            <a:pPr lvl="0" defTabSz="233679">
              <a:defRPr sz="1800"/>
            </a:pPr>
            <a:r>
              <a:rPr sz="2800" baseline="20833" dirty="0"/>
              <a:t>†</a:t>
            </a:r>
            <a:r>
              <a:rPr sz="2800" dirty="0"/>
              <a:t>Advanced Digital Sciences Center</a:t>
            </a:r>
          </a:p>
        </p:txBody>
      </p:sp>
      <p:pic>
        <p:nvPicPr>
          <p:cNvPr id="35" name="image2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1396" y="250919"/>
            <a:ext cx="1647091" cy="2027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image3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67628" y="62532"/>
            <a:ext cx="3073403" cy="1498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5800"/>
            </a:lvl1pPr>
          </a:lstStyle>
          <a:p>
            <a:pPr lvl="0">
              <a:defRPr sz="1800"/>
            </a:pPr>
            <a:r>
              <a:rPr lang="en-US" sz="6000" dirty="0" smtClean="0"/>
              <a:t>Examples</a:t>
            </a:r>
            <a:r>
              <a:rPr lang="en-US" altLang="zh-CN" sz="6000" dirty="0" smtClean="0"/>
              <a:t>:</a:t>
            </a:r>
            <a:r>
              <a:rPr lang="zh-CN" altLang="en-US" sz="6000" dirty="0" smtClean="0"/>
              <a:t> </a:t>
            </a:r>
            <a:r>
              <a:rPr lang="en-US" altLang="zh-CN" sz="6000" dirty="0" smtClean="0"/>
              <a:t>What</a:t>
            </a:r>
            <a:r>
              <a:rPr lang="zh-CN" altLang="en-US" sz="6000" dirty="0"/>
              <a:t> </a:t>
            </a:r>
            <a:r>
              <a:rPr lang="en-US" altLang="zh-CN" sz="6000" dirty="0"/>
              <a:t>C</a:t>
            </a:r>
            <a:r>
              <a:rPr lang="en-US" altLang="zh-CN" sz="6000" dirty="0" smtClean="0"/>
              <a:t>an</a:t>
            </a:r>
            <a:r>
              <a:rPr lang="zh-CN" altLang="en-US" sz="6000" dirty="0" smtClean="0"/>
              <a:t> </a:t>
            </a:r>
            <a:r>
              <a:rPr lang="en-US" altLang="zh-CN" sz="6000" dirty="0" smtClean="0"/>
              <a:t>We</a:t>
            </a:r>
            <a:r>
              <a:rPr lang="zh-CN" altLang="en-US" sz="6000" dirty="0" smtClean="0"/>
              <a:t> </a:t>
            </a:r>
            <a:r>
              <a:rPr lang="en-US" altLang="zh-CN" sz="6000" dirty="0" smtClean="0"/>
              <a:t>Achieve?</a:t>
            </a:r>
            <a:endParaRPr sz="6000" dirty="0"/>
          </a:p>
        </p:txBody>
      </p:sp>
      <p:sp>
        <p:nvSpPr>
          <p:cNvPr id="299" name="Shape 299"/>
          <p:cNvSpPr>
            <a:spLocks noGrp="1"/>
          </p:cNvSpPr>
          <p:nvPr>
            <p:ph type="body" idx="1"/>
          </p:nvPr>
        </p:nvSpPr>
        <p:spPr>
          <a:xfrm>
            <a:off x="900006" y="2603501"/>
            <a:ext cx="11825393" cy="63373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2000"/>
              </a:spcBef>
              <a:buFont typeface="Wingdings" charset="2"/>
              <a:buChar char="Ø"/>
            </a:pPr>
            <a:r>
              <a:rPr lang="en-US" dirty="0" smtClean="0"/>
              <a:t>User’s</a:t>
            </a:r>
            <a:r>
              <a:rPr lang="zh-CN" altLang="en-US" dirty="0" smtClean="0"/>
              <a:t> </a:t>
            </a:r>
            <a:r>
              <a:rPr lang="en-US" dirty="0" smtClean="0"/>
              <a:t>country?</a:t>
            </a:r>
            <a:br>
              <a:rPr lang="en-US" dirty="0" smtClean="0"/>
            </a:br>
            <a:endParaRPr lang="en-US" dirty="0" smtClean="0"/>
          </a:p>
          <a:p>
            <a:pPr>
              <a:spcBef>
                <a:spcPts val="2000"/>
              </a:spcBef>
              <a:buFont typeface="Wingdings" charset="2"/>
              <a:buChar char="Ø"/>
            </a:pPr>
            <a:r>
              <a:rPr lang="en-US" dirty="0" smtClean="0"/>
              <a:t>User’s</a:t>
            </a:r>
            <a:r>
              <a:rPr lang="zh-CN" altLang="en-US" dirty="0" smtClean="0"/>
              <a:t> </a:t>
            </a:r>
            <a:r>
              <a:rPr lang="en-US" dirty="0" smtClean="0"/>
              <a:t>city?</a:t>
            </a:r>
            <a:br>
              <a:rPr lang="en-US" dirty="0" smtClean="0"/>
            </a:br>
            <a:endParaRPr lang="en-US" altLang="zh-CN" dirty="0" smtClean="0"/>
          </a:p>
          <a:p>
            <a:pPr>
              <a:spcBef>
                <a:spcPts val="2000"/>
              </a:spcBef>
              <a:buFont typeface="Wingdings" charset="2"/>
              <a:buChar char="Ø"/>
            </a:pPr>
            <a:r>
              <a:rPr lang="en-US" dirty="0" smtClean="0"/>
              <a:t>User’s</a:t>
            </a:r>
            <a:r>
              <a:rPr lang="zh-CN" altLang="en-US" dirty="0" smtClean="0"/>
              <a:t> </a:t>
            </a:r>
            <a:r>
              <a:rPr lang="en-US" dirty="0" smtClean="0"/>
              <a:t>neighborhood?</a:t>
            </a:r>
          </a:p>
        </p:txBody>
      </p:sp>
      <p:sp>
        <p:nvSpPr>
          <p:cNvPr id="300" name="Shape 300"/>
          <p:cNvSpPr>
            <a:spLocks noGrp="1"/>
          </p:cNvSpPr>
          <p:nvPr>
            <p:ph type="sldNum" sz="quarter" idx="4294967295"/>
          </p:nvPr>
        </p:nvSpPr>
        <p:spPr>
          <a:xfrm>
            <a:off x="9320107" y="8779791"/>
            <a:ext cx="3034455" cy="520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r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  <a:t>9</a:t>
            </a:fld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7660187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5800"/>
            </a:lvl1pPr>
          </a:lstStyle>
          <a:p>
            <a:pPr lvl="0">
              <a:defRPr sz="1800"/>
            </a:pPr>
            <a:r>
              <a:rPr lang="en-US" sz="6000" dirty="0" smtClean="0"/>
              <a:t>How to Infer</a:t>
            </a:r>
            <a:r>
              <a:rPr sz="6000" dirty="0" smtClean="0"/>
              <a:t> </a:t>
            </a:r>
            <a:r>
              <a:rPr lang="en-US" sz="6000" dirty="0" smtClean="0"/>
              <a:t>a User’s</a:t>
            </a:r>
            <a:r>
              <a:rPr sz="6000" dirty="0" smtClean="0"/>
              <a:t> </a:t>
            </a:r>
            <a:r>
              <a:rPr lang="en-US" sz="6000" dirty="0" smtClean="0"/>
              <a:t>Co</a:t>
            </a:r>
            <a:r>
              <a:rPr sz="6000" dirty="0" smtClean="0"/>
              <a:t>untry</a:t>
            </a:r>
            <a:r>
              <a:rPr lang="en-US" sz="6000" dirty="0" smtClean="0"/>
              <a:t>?</a:t>
            </a:r>
            <a:endParaRPr sz="60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680200" y="2603500"/>
            <a:ext cx="5372100" cy="4090731"/>
          </a:xfrm>
        </p:spPr>
        <p:txBody>
          <a:bodyPr>
            <a:normAutofit/>
          </a:bodyPr>
          <a:lstStyle/>
          <a:p>
            <a:pPr marL="444500" lvl="1">
              <a:lnSpc>
                <a:spcPct val="80000"/>
              </a:lnSpc>
            </a:pPr>
            <a:r>
              <a:rPr lang="en-US" dirty="0">
                <a:latin typeface="Helvetica Neue Light"/>
                <a:cs typeface="Helvetica Neue Light"/>
              </a:rPr>
              <a:t>Google</a:t>
            </a:r>
            <a:r>
              <a:rPr lang="zh-CN" altLang="en-US" dirty="0">
                <a:latin typeface="Helvetica Neue Light"/>
                <a:cs typeface="Helvetica Neue Light"/>
              </a:rPr>
              <a:t> </a:t>
            </a:r>
            <a:r>
              <a:rPr lang="en-US" altLang="zh-CN" dirty="0">
                <a:latin typeface="Helvetica Neue Light"/>
                <a:cs typeface="Helvetica Neue Light"/>
              </a:rPr>
              <a:t>has</a:t>
            </a:r>
            <a:r>
              <a:rPr lang="en-US" dirty="0">
                <a:latin typeface="Helvetica Neue Light"/>
                <a:cs typeface="Helvetica Neue Light"/>
              </a:rPr>
              <a:t> 191 regional </a:t>
            </a:r>
            <a:r>
              <a:rPr lang="en-US" dirty="0" smtClean="0">
                <a:latin typeface="Helvetica Neue Light"/>
                <a:cs typeface="Helvetica Neue Light"/>
              </a:rPr>
              <a:t>sites.</a:t>
            </a:r>
            <a:endParaRPr lang="en-US" altLang="zh-CN" dirty="0" smtClean="0">
              <a:latin typeface="Helvetica Neue Light"/>
              <a:cs typeface="Helvetica Neue Light"/>
            </a:endParaRPr>
          </a:p>
          <a:p>
            <a:pPr marL="444500" lvl="1">
              <a:lnSpc>
                <a:spcPct val="80000"/>
              </a:lnSpc>
            </a:pPr>
            <a:r>
              <a:rPr lang="en-US" dirty="0">
                <a:latin typeface="Helvetica Neue Light"/>
                <a:cs typeface="Helvetica Neue Light"/>
              </a:rPr>
              <a:t>O</a:t>
            </a:r>
            <a:r>
              <a:rPr lang="en-US" dirty="0" smtClean="0">
                <a:latin typeface="Helvetica Neue Light"/>
                <a:cs typeface="Helvetica Neue Light"/>
              </a:rPr>
              <a:t>ne</a:t>
            </a:r>
            <a:r>
              <a:rPr lang="zh-CN" altLang="en-US" dirty="0" smtClean="0">
                <a:latin typeface="Helvetica Neue Light"/>
                <a:cs typeface="Helvetica Neue Light"/>
              </a:rPr>
              <a:t> </a:t>
            </a:r>
            <a:r>
              <a:rPr lang="en-US" altLang="zh-CN" dirty="0">
                <a:latin typeface="Helvetica Neue Light"/>
                <a:cs typeface="Helvetica Neue Light"/>
              </a:rPr>
              <a:t>site</a:t>
            </a:r>
            <a:r>
              <a:rPr lang="zh-CN" altLang="en-US" dirty="0">
                <a:latin typeface="Helvetica Neue Light"/>
                <a:cs typeface="Helvetica Neue Light"/>
              </a:rPr>
              <a:t> </a:t>
            </a:r>
            <a:r>
              <a:rPr lang="en-US" altLang="zh-CN" dirty="0">
                <a:latin typeface="Helvetica Neue Light"/>
                <a:cs typeface="Helvetica Neue Light"/>
              </a:rPr>
              <a:t>represents</a:t>
            </a:r>
            <a:r>
              <a:rPr lang="zh-CN" altLang="en-US" dirty="0">
                <a:latin typeface="Helvetica Neue Light"/>
                <a:cs typeface="Helvetica Neue Light"/>
              </a:rPr>
              <a:t> </a:t>
            </a:r>
            <a:r>
              <a:rPr lang="en-US" altLang="zh-CN" dirty="0">
                <a:latin typeface="Helvetica Neue Light"/>
                <a:cs typeface="Helvetica Neue Light"/>
              </a:rPr>
              <a:t>one</a:t>
            </a:r>
            <a:r>
              <a:rPr lang="zh-CN" altLang="en-US" dirty="0">
                <a:latin typeface="Helvetica Neue Light"/>
                <a:cs typeface="Helvetica Neue Light"/>
              </a:rPr>
              <a:t> </a:t>
            </a:r>
            <a:r>
              <a:rPr lang="en-US" altLang="zh-CN" dirty="0">
                <a:latin typeface="Helvetica Neue Light"/>
                <a:cs typeface="Helvetica Neue Light"/>
              </a:rPr>
              <a:t>country</a:t>
            </a:r>
            <a:r>
              <a:rPr lang="zh-CN" altLang="en-US" dirty="0">
                <a:latin typeface="Helvetica Neue Light"/>
                <a:cs typeface="Helvetica Neue Light"/>
              </a:rPr>
              <a:t> </a:t>
            </a:r>
            <a:r>
              <a:rPr lang="en-US" altLang="zh-CN" dirty="0">
                <a:latin typeface="Helvetica Neue Light"/>
                <a:cs typeface="Helvetica Neue Light"/>
              </a:rPr>
              <a:t>or</a:t>
            </a:r>
            <a:r>
              <a:rPr lang="zh-CN" altLang="en-US" dirty="0">
                <a:latin typeface="Helvetica Neue Light"/>
                <a:cs typeface="Helvetica Neue Light"/>
              </a:rPr>
              <a:t> </a:t>
            </a:r>
            <a:r>
              <a:rPr lang="en-US" altLang="zh-CN" dirty="0">
                <a:latin typeface="Helvetica Neue Light"/>
                <a:cs typeface="Helvetica Neue Light"/>
              </a:rPr>
              <a:t>region</a:t>
            </a:r>
            <a:r>
              <a:rPr lang="en-US" altLang="zh-CN" dirty="0" smtClean="0">
                <a:latin typeface="Helvetica Neue Light"/>
                <a:cs typeface="Helvetica Neue Light"/>
              </a:rPr>
              <a:t>.</a:t>
            </a:r>
          </a:p>
          <a:p>
            <a:pPr marL="0" lvl="0" indent="0">
              <a:lnSpc>
                <a:spcPct val="80000"/>
              </a:lnSpc>
              <a:buNone/>
            </a:pPr>
            <a:endParaRPr lang="en-US" dirty="0">
              <a:latin typeface="Helvetica Neue Light"/>
              <a:cs typeface="Helvetica Neue Light"/>
            </a:endParaRPr>
          </a:p>
        </p:txBody>
      </p:sp>
      <p:pic>
        <p:nvPicPr>
          <p:cNvPr id="9" name="image8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6756" y="6204121"/>
            <a:ext cx="4013205" cy="1320803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7" name="Shape 39"/>
          <p:cNvSpPr txBox="1">
            <a:spLocks/>
          </p:cNvSpPr>
          <p:nvPr/>
        </p:nvSpPr>
        <p:spPr>
          <a:xfrm>
            <a:off x="9320107" y="8779791"/>
            <a:ext cx="3034455" cy="520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r" defTabSz="584200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2pPr>
            <a:lvl3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3pPr>
            <a:lvl4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4pPr>
            <a:lvl5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5pPr>
            <a:lvl6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6pPr>
            <a:lvl7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7pPr>
            <a:lvl8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8pPr>
            <a:lvl9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9pPr>
          </a:lstStyle>
          <a:p>
            <a:pPr>
              <a:defRPr sz="1800"/>
            </a:pPr>
            <a:fld id="{86CB4B4D-7CA3-9044-876B-883B54F8677D}" type="slidenum">
              <a:rPr lang="en-US" sz="1199" smtClean="0"/>
              <a:pPr>
                <a:defRPr sz="1800"/>
              </a:pPr>
              <a:t>10</a:t>
            </a:fld>
            <a:endParaRPr lang="en-US" sz="1199" dirty="0"/>
          </a:p>
        </p:txBody>
      </p:sp>
      <p:sp>
        <p:nvSpPr>
          <p:cNvPr id="4" name="Rectangle 3"/>
          <p:cNvSpPr/>
          <p:nvPr/>
        </p:nvSpPr>
        <p:spPr>
          <a:xfrm>
            <a:off x="5852162" y="6414425"/>
            <a:ext cx="65024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/>
              <a:t>google.com.sg</a:t>
            </a:r>
            <a:r>
              <a:rPr lang="en-US" dirty="0" smtClean="0"/>
              <a:t>/</a:t>
            </a:r>
            <a:r>
              <a:rPr lang="en-US" dirty="0"/>
              <a:t>images/</a:t>
            </a:r>
            <a:r>
              <a:rPr lang="en-US" dirty="0" err="1"/>
              <a:t>srpr</a:t>
            </a:r>
            <a:r>
              <a:rPr lang="en-US" dirty="0"/>
              <a:t>/logo11w.png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790" y="3069291"/>
            <a:ext cx="3713171" cy="199799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xfrm>
            <a:off x="0" y="232825"/>
            <a:ext cx="13004800" cy="2159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pPr lvl="0">
              <a:defRPr sz="1800"/>
            </a:pPr>
            <a:r>
              <a:rPr lang="en-US" sz="6050" dirty="0" smtClean="0"/>
              <a:t>Attack Vector (I) : Measuring</a:t>
            </a:r>
            <a:r>
              <a:rPr lang="zh-CN" altLang="en-US" sz="6050" dirty="0" smtClean="0"/>
              <a:t> </a:t>
            </a:r>
            <a:r>
              <a:rPr lang="en-US" sz="6050" dirty="0" smtClean="0"/>
              <a:t>Image</a:t>
            </a:r>
            <a:r>
              <a:rPr lang="zh-CN" altLang="en-US" sz="6050" dirty="0" smtClean="0"/>
              <a:t> </a:t>
            </a:r>
            <a:r>
              <a:rPr lang="en-US" altLang="zh-CN" sz="6050" dirty="0"/>
              <a:t>L</a:t>
            </a:r>
            <a:r>
              <a:rPr sz="6050" dirty="0" smtClean="0"/>
              <a:t>oad </a:t>
            </a:r>
            <a:r>
              <a:rPr lang="en-US" sz="6050" dirty="0" smtClean="0"/>
              <a:t>T</a:t>
            </a:r>
            <a:r>
              <a:rPr sz="6050" dirty="0" smtClean="0"/>
              <a:t>ime</a:t>
            </a:r>
            <a:endParaRPr sz="6050" dirty="0"/>
          </a:p>
        </p:txBody>
      </p:sp>
      <p:sp>
        <p:nvSpPr>
          <p:cNvPr id="206" name="Shape 206"/>
          <p:cNvSpPr>
            <a:spLocks noGrp="1"/>
          </p:cNvSpPr>
          <p:nvPr>
            <p:ph type="body" idx="1"/>
          </p:nvPr>
        </p:nvSpPr>
        <p:spPr>
          <a:xfrm>
            <a:off x="1073271" y="3364303"/>
            <a:ext cx="11099800" cy="51758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80000">
            <a:normAutofit fontScale="92500" lnSpcReduction="20000"/>
          </a:bodyPr>
          <a:lstStyle/>
          <a:p>
            <a:pPr marL="0" lvl="0" indent="0">
              <a:lnSpc>
                <a:spcPct val="90000"/>
              </a:lnSpc>
              <a:spcBef>
                <a:spcPts val="2200"/>
              </a:spcBef>
              <a:buSzTx/>
              <a:buNone/>
              <a:defRPr sz="1800"/>
            </a:pPr>
            <a:r>
              <a:rPr lang="en-US" sz="3200" dirty="0" err="1">
                <a:latin typeface="Courier New"/>
                <a:cs typeface="Courier New"/>
              </a:rPr>
              <a:t>var</a:t>
            </a:r>
            <a:r>
              <a:rPr lang="en-US" sz="3200" dirty="0">
                <a:latin typeface="Courier New"/>
                <a:cs typeface="Courier New"/>
              </a:rPr>
              <a:t> image = </a:t>
            </a:r>
            <a:r>
              <a:rPr lang="en-US" sz="3200" dirty="0" err="1">
                <a:latin typeface="Courier New"/>
                <a:cs typeface="Courier New"/>
              </a:rPr>
              <a:t>document.createElement</a:t>
            </a:r>
            <a:r>
              <a:rPr lang="en-US" sz="3200" dirty="0">
                <a:latin typeface="Courier New"/>
                <a:cs typeface="Courier New"/>
              </a:rPr>
              <a:t>(`</a:t>
            </a:r>
            <a:r>
              <a:rPr lang="en-US" sz="3200" dirty="0" err="1">
                <a:latin typeface="Courier New"/>
                <a:cs typeface="Courier New"/>
              </a:rPr>
              <a:t>img</a:t>
            </a:r>
            <a:r>
              <a:rPr lang="en-US" sz="3200" dirty="0">
                <a:latin typeface="Courier New"/>
                <a:cs typeface="Courier New"/>
              </a:rPr>
              <a:t>');</a:t>
            </a:r>
          </a:p>
          <a:p>
            <a:pPr marL="0" lvl="0" indent="0">
              <a:lnSpc>
                <a:spcPct val="90000"/>
              </a:lnSpc>
              <a:spcBef>
                <a:spcPts val="2200"/>
              </a:spcBef>
              <a:buSzTx/>
              <a:buNone/>
              <a:defRPr sz="1800"/>
            </a:pPr>
            <a:r>
              <a:rPr lang="en-US" sz="3200" dirty="0" err="1">
                <a:solidFill>
                  <a:srgbClr val="C82506"/>
                </a:solidFill>
                <a:latin typeface="Courier New"/>
                <a:cs typeface="Courier New"/>
              </a:rPr>
              <a:t>image.setAttribute</a:t>
            </a:r>
            <a:r>
              <a:rPr lang="en-US" sz="3200" dirty="0">
                <a:solidFill>
                  <a:srgbClr val="C82506"/>
                </a:solidFill>
                <a:latin typeface="Courier New"/>
                <a:cs typeface="Courier New"/>
              </a:rPr>
              <a:t>(`</a:t>
            </a:r>
            <a:r>
              <a:rPr lang="en-US" sz="3200" dirty="0" err="1">
                <a:solidFill>
                  <a:srgbClr val="C82506"/>
                </a:solidFill>
                <a:latin typeface="Courier New"/>
                <a:cs typeface="Courier New"/>
              </a:rPr>
              <a:t>startTime</a:t>
            </a:r>
            <a:r>
              <a:rPr lang="en-US" sz="3200" dirty="0">
                <a:solidFill>
                  <a:srgbClr val="C82506"/>
                </a:solidFill>
                <a:latin typeface="Courier New"/>
                <a:cs typeface="Courier New"/>
              </a:rPr>
              <a:t>', (new Date().</a:t>
            </a:r>
            <a:r>
              <a:rPr lang="en-US" sz="3200" dirty="0" err="1">
                <a:solidFill>
                  <a:srgbClr val="C82506"/>
                </a:solidFill>
                <a:latin typeface="Courier New"/>
                <a:cs typeface="Courier New"/>
              </a:rPr>
              <a:t>getTime</a:t>
            </a:r>
            <a:r>
              <a:rPr lang="en-US" sz="3200" dirty="0">
                <a:solidFill>
                  <a:srgbClr val="C82506"/>
                </a:solidFill>
                <a:latin typeface="Courier New"/>
                <a:cs typeface="Courier New"/>
              </a:rPr>
              <a:t>()));</a:t>
            </a:r>
            <a:endParaRPr lang="en-US" sz="3200" dirty="0">
              <a:latin typeface="Courier New"/>
              <a:cs typeface="Courier New"/>
            </a:endParaRPr>
          </a:p>
          <a:p>
            <a:pPr marL="0" lvl="0" indent="0">
              <a:lnSpc>
                <a:spcPct val="90000"/>
              </a:lnSpc>
              <a:spcBef>
                <a:spcPts val="2200"/>
              </a:spcBef>
              <a:buSzTx/>
              <a:buNone/>
              <a:defRPr sz="1800"/>
            </a:pPr>
            <a:r>
              <a:rPr lang="en-US" sz="3200" dirty="0" err="1">
                <a:latin typeface="Courier New"/>
                <a:cs typeface="Courier New"/>
              </a:rPr>
              <a:t>image.onload</a:t>
            </a:r>
            <a:r>
              <a:rPr lang="en-US" sz="3200" dirty="0">
                <a:latin typeface="Courier New"/>
                <a:cs typeface="Courier New"/>
              </a:rPr>
              <a:t> = function() </a:t>
            </a:r>
          </a:p>
          <a:p>
            <a:pPr marL="0" lvl="0" indent="0">
              <a:lnSpc>
                <a:spcPct val="90000"/>
              </a:lnSpc>
              <a:spcBef>
                <a:spcPts val="2200"/>
              </a:spcBef>
              <a:buSzTx/>
              <a:buNone/>
              <a:defRPr sz="1800"/>
            </a:pPr>
            <a:r>
              <a:rPr lang="en-US" sz="3200" dirty="0">
                <a:latin typeface="Courier New"/>
                <a:cs typeface="Courier New"/>
              </a:rPr>
              <a:t>{</a:t>
            </a:r>
          </a:p>
          <a:p>
            <a:pPr marL="0" lvl="0" indent="0">
              <a:lnSpc>
                <a:spcPct val="90000"/>
              </a:lnSpc>
              <a:spcBef>
                <a:spcPts val="2200"/>
              </a:spcBef>
              <a:buSzTx/>
              <a:buNone/>
              <a:defRPr sz="1800"/>
            </a:pPr>
            <a:r>
              <a:rPr lang="en-US" sz="3200" dirty="0">
                <a:latin typeface="Courier New"/>
                <a:cs typeface="Courier New"/>
              </a:rPr>
              <a:t>    </a:t>
            </a:r>
            <a:r>
              <a:rPr lang="en-US" sz="3200" dirty="0" err="1">
                <a:latin typeface="Courier New"/>
                <a:cs typeface="Courier New"/>
              </a:rPr>
              <a:t>var</a:t>
            </a:r>
            <a:r>
              <a:rPr lang="en-US" sz="3200" dirty="0">
                <a:latin typeface="Courier New"/>
                <a:cs typeface="Courier New"/>
              </a:rPr>
              <a:t> </a:t>
            </a:r>
            <a:r>
              <a:rPr lang="en-US" sz="3200" dirty="0" err="1">
                <a:latin typeface="Courier New"/>
                <a:cs typeface="Courier New"/>
              </a:rPr>
              <a:t>endTime</a:t>
            </a:r>
            <a:r>
              <a:rPr lang="en-US" sz="3200" dirty="0">
                <a:latin typeface="Courier New"/>
                <a:cs typeface="Courier New"/>
              </a:rPr>
              <a:t> = new Date().</a:t>
            </a:r>
            <a:r>
              <a:rPr lang="en-US" sz="3200" dirty="0" err="1">
                <a:latin typeface="Courier New"/>
                <a:cs typeface="Courier New"/>
              </a:rPr>
              <a:t>getTime</a:t>
            </a:r>
            <a:r>
              <a:rPr lang="en-US" sz="3200" dirty="0">
                <a:latin typeface="Courier New"/>
                <a:cs typeface="Courier New"/>
              </a:rPr>
              <a:t>();</a:t>
            </a:r>
          </a:p>
          <a:p>
            <a:pPr marL="0" lvl="0" indent="0">
              <a:lnSpc>
                <a:spcPct val="90000"/>
              </a:lnSpc>
              <a:spcBef>
                <a:spcPts val="2200"/>
              </a:spcBef>
              <a:buSzTx/>
              <a:buNone/>
              <a:defRPr sz="1800"/>
            </a:pPr>
            <a:r>
              <a:rPr lang="en-US" sz="3200" dirty="0">
                <a:latin typeface="Courier New"/>
                <a:cs typeface="Courier New"/>
              </a:rPr>
              <a:t>    </a:t>
            </a:r>
            <a:r>
              <a:rPr lang="en-US" sz="3200" dirty="0" err="1">
                <a:solidFill>
                  <a:srgbClr val="C82506"/>
                </a:solidFill>
                <a:latin typeface="Courier New"/>
                <a:cs typeface="Courier New"/>
              </a:rPr>
              <a:t>var</a:t>
            </a:r>
            <a:r>
              <a:rPr lang="en-US" sz="3200" dirty="0">
                <a:solidFill>
                  <a:srgbClr val="C82506"/>
                </a:solidFill>
                <a:latin typeface="Courier New"/>
                <a:cs typeface="Courier New"/>
              </a:rPr>
              <a:t> </a:t>
            </a:r>
            <a:r>
              <a:rPr lang="en-US" sz="3200" dirty="0" err="1">
                <a:solidFill>
                  <a:srgbClr val="C82506"/>
                </a:solidFill>
                <a:latin typeface="Courier New"/>
                <a:cs typeface="Courier New"/>
              </a:rPr>
              <a:t>loadTime</a:t>
            </a:r>
            <a:r>
              <a:rPr lang="en-US" sz="3200" dirty="0">
                <a:solidFill>
                  <a:srgbClr val="C82506"/>
                </a:solidFill>
                <a:latin typeface="Courier New"/>
                <a:cs typeface="Courier New"/>
              </a:rPr>
              <a:t> = </a:t>
            </a:r>
            <a:r>
              <a:rPr lang="en-US" sz="3200" dirty="0" err="1">
                <a:solidFill>
                  <a:srgbClr val="C82506"/>
                </a:solidFill>
                <a:latin typeface="Courier New"/>
                <a:cs typeface="Courier New"/>
              </a:rPr>
              <a:t>endTime</a:t>
            </a:r>
            <a:r>
              <a:rPr lang="en-US" sz="3200" dirty="0">
                <a:solidFill>
                  <a:srgbClr val="C82506"/>
                </a:solidFill>
                <a:latin typeface="Courier New"/>
                <a:cs typeface="Courier New"/>
              </a:rPr>
              <a:t> </a:t>
            </a:r>
            <a:r>
              <a:rPr lang="en-US" sz="3200" dirty="0" smtClean="0">
                <a:solidFill>
                  <a:srgbClr val="C82506"/>
                </a:solidFill>
                <a:latin typeface="Courier New"/>
                <a:cs typeface="Courier New"/>
              </a:rPr>
              <a:t>- </a:t>
            </a:r>
            <a:r>
              <a:rPr lang="en-US" sz="3200" dirty="0" err="1" smtClean="0">
                <a:solidFill>
                  <a:srgbClr val="C82506"/>
                </a:solidFill>
                <a:latin typeface="Courier New"/>
                <a:cs typeface="Courier New"/>
              </a:rPr>
              <a:t>parseInt</a:t>
            </a:r>
            <a:r>
              <a:rPr lang="en-US" sz="3200" dirty="0">
                <a:solidFill>
                  <a:srgbClr val="C82506"/>
                </a:solidFill>
                <a:latin typeface="Courier New"/>
                <a:cs typeface="Courier New"/>
              </a:rPr>
              <a:t>(</a:t>
            </a:r>
            <a:r>
              <a:rPr lang="en-US" sz="3200" dirty="0" err="1">
                <a:solidFill>
                  <a:srgbClr val="C82506"/>
                </a:solidFill>
                <a:latin typeface="Courier New"/>
                <a:cs typeface="Courier New"/>
              </a:rPr>
              <a:t>this.getAttribute</a:t>
            </a:r>
            <a:r>
              <a:rPr lang="en-US" sz="3200" dirty="0">
                <a:solidFill>
                  <a:srgbClr val="C82506"/>
                </a:solidFill>
                <a:latin typeface="Courier New"/>
                <a:cs typeface="Courier New"/>
              </a:rPr>
              <a:t>(`</a:t>
            </a:r>
            <a:r>
              <a:rPr lang="en-US" sz="3200" dirty="0" err="1">
                <a:solidFill>
                  <a:srgbClr val="C82506"/>
                </a:solidFill>
                <a:latin typeface="Courier New"/>
                <a:cs typeface="Courier New"/>
              </a:rPr>
              <a:t>startTime</a:t>
            </a:r>
            <a:r>
              <a:rPr lang="en-US" sz="3200" dirty="0">
                <a:solidFill>
                  <a:srgbClr val="C82506"/>
                </a:solidFill>
                <a:latin typeface="Courier New"/>
                <a:cs typeface="Courier New"/>
              </a:rPr>
              <a:t>'));</a:t>
            </a:r>
            <a:endParaRPr lang="en-US" sz="3200" dirty="0">
              <a:latin typeface="Courier New"/>
              <a:cs typeface="Courier New"/>
            </a:endParaRPr>
          </a:p>
          <a:p>
            <a:pPr marL="0" lvl="0" indent="0">
              <a:lnSpc>
                <a:spcPct val="90000"/>
              </a:lnSpc>
              <a:spcBef>
                <a:spcPts val="2200"/>
              </a:spcBef>
              <a:buSzTx/>
              <a:buNone/>
              <a:defRPr sz="1800"/>
            </a:pPr>
            <a:r>
              <a:rPr lang="en-US" sz="3200" dirty="0">
                <a:latin typeface="Courier New"/>
                <a:cs typeface="Courier New"/>
              </a:rPr>
              <a:t>    ......</a:t>
            </a:r>
          </a:p>
          <a:p>
            <a:pPr marL="0" lvl="0" indent="0">
              <a:lnSpc>
                <a:spcPct val="90000"/>
              </a:lnSpc>
              <a:spcBef>
                <a:spcPts val="2200"/>
              </a:spcBef>
              <a:buSzTx/>
              <a:buNone/>
              <a:defRPr sz="1800"/>
            </a:pPr>
            <a:r>
              <a:rPr lang="en-US" sz="3200" dirty="0">
                <a:latin typeface="Courier New"/>
                <a:cs typeface="Courier New"/>
              </a:rPr>
              <a:t>}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8433" y="1946910"/>
            <a:ext cx="377836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Before Loading</a:t>
            </a:r>
            <a:endParaRPr kumimoji="0" lang="en-SG" sz="3600" b="1" i="0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0058" y="1963675"/>
            <a:ext cx="462301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err="1" smtClean="0">
                <a:solidFill>
                  <a:schemeClr val="accent6"/>
                </a:solidFill>
                <a:latin typeface="Centaur" panose="02030504050205020304" pitchFamily="18" charset="0"/>
              </a:rPr>
              <a:t>img.o</a:t>
            </a:r>
            <a:r>
              <a:rPr kumimoji="0" lang="en-US" sz="3600" b="1" i="0" u="none" strike="noStrike" cap="none" spc="0" normalizeH="0" baseline="0" dirty="0" err="1" smtClean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Centaur" panose="02030504050205020304" pitchFamily="18" charset="0"/>
                <a:sym typeface="Avenir Roman"/>
              </a:rPr>
              <a:t>nload</a:t>
            </a:r>
            <a:r>
              <a:rPr kumimoji="0" lang="en-US" sz="3600" b="1" i="0" u="none" strike="noStrike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 Fires</a:t>
            </a:r>
            <a:endParaRPr kumimoji="0" lang="en-SG" sz="3600" b="1" i="0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448463" y="2603500"/>
            <a:ext cx="0" cy="619425"/>
          </a:xfrm>
          <a:prstGeom prst="line">
            <a:avLst/>
          </a:prstGeom>
          <a:ln w="508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283885" y="2620265"/>
            <a:ext cx="0" cy="619425"/>
          </a:xfrm>
          <a:prstGeom prst="line">
            <a:avLst/>
          </a:prstGeom>
          <a:ln w="508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Shape 228"/>
          <p:cNvSpPr txBox="1">
            <a:spLocks/>
          </p:cNvSpPr>
          <p:nvPr/>
        </p:nvSpPr>
        <p:spPr>
          <a:xfrm>
            <a:off x="9320107" y="8779791"/>
            <a:ext cx="3034455" cy="520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r" defTabSz="584200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2pPr>
            <a:lvl3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3pPr>
            <a:lvl4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4pPr>
            <a:lvl5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5pPr>
            <a:lvl6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6pPr>
            <a:lvl7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7pPr>
            <a:lvl8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8pPr>
            <a:lvl9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9pPr>
          </a:lstStyle>
          <a:p>
            <a:pPr>
              <a:defRPr sz="1800"/>
            </a:pPr>
            <a:fld id="{86CB4B4D-7CA3-9044-876B-883B54F8677D}" type="slidenum">
              <a:rPr lang="en-US" sz="1190" smtClean="0"/>
              <a:pPr>
                <a:defRPr sz="1800"/>
              </a:pPr>
              <a:t>11</a:t>
            </a:fld>
            <a:endParaRPr lang="en-US" sz="119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448463" y="2936995"/>
            <a:ext cx="7835422" cy="0"/>
          </a:xfrm>
          <a:prstGeom prst="straightConnector1">
            <a:avLst/>
          </a:prstGeom>
          <a:noFill/>
          <a:ln w="25400" cap="flat">
            <a:solidFill>
              <a:schemeClr val="accent5"/>
            </a:solidFill>
            <a:prstDash val="solid"/>
            <a:bevel/>
            <a:tailEnd type="arrow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135" y="2393257"/>
            <a:ext cx="596656" cy="5966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180" y="2432143"/>
            <a:ext cx="596656" cy="5966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964720" y="7893821"/>
            <a:ext cx="4208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attacker</a:t>
            </a:r>
            <a:r>
              <a:rPr lang="en-US" altLang="zh-CN" dirty="0" err="1" smtClean="0"/>
              <a:t>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5217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1951E-6 2.43902E-7 L 0.59756 0.0027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78" y="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build="p" animBg="1"/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/>
          </p:cNvSpPr>
          <p:nvPr>
            <p:ph type="title"/>
          </p:nvPr>
        </p:nvSpPr>
        <p:spPr>
          <a:xfrm>
            <a:off x="952500" y="444501"/>
            <a:ext cx="11099800" cy="2159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800"/>
            </a:lvl1pPr>
          </a:lstStyle>
          <a:p>
            <a:pPr lvl="0">
              <a:defRPr sz="1800"/>
            </a:pPr>
            <a:r>
              <a:rPr lang="en-US" sz="6000" dirty="0" smtClean="0"/>
              <a:t>How to Infer a User’s City?</a:t>
            </a:r>
            <a:endParaRPr sz="6000" dirty="0"/>
          </a:p>
        </p:txBody>
      </p:sp>
      <p:pic>
        <p:nvPicPr>
          <p:cNvPr id="235" name="image25.png"/>
          <p:cNvPicPr/>
          <p:nvPr/>
        </p:nvPicPr>
        <p:blipFill>
          <a:blip r:embed="rId3">
            <a:extLst/>
          </a:blip>
          <a:srcRect t="26379" b="26379"/>
          <a:stretch>
            <a:fillRect/>
          </a:stretch>
        </p:blipFill>
        <p:spPr>
          <a:xfrm>
            <a:off x="1428808" y="2894201"/>
            <a:ext cx="2291489" cy="757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6" name="Shape 236"/>
          <p:cNvSpPr/>
          <p:nvPr/>
        </p:nvSpPr>
        <p:spPr>
          <a:xfrm>
            <a:off x="4259333" y="3022698"/>
            <a:ext cx="822706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l">
              <a:defRPr sz="1800"/>
            </a:pPr>
            <a:r>
              <a:rPr lang="en-US" sz="3400" b="1" dirty="0" smtClean="0">
                <a:latin typeface="Helvetica Neue Light"/>
                <a:ea typeface="Helvetica Light"/>
                <a:cs typeface="Helvetica Neue Light"/>
                <a:sym typeface="Helvetica Light"/>
              </a:rPr>
              <a:t>Craigslist has 712 city-specific sites.</a:t>
            </a:r>
            <a:endParaRPr lang="en-US" sz="3400" b="1" dirty="0">
              <a:latin typeface="Helvetica Neue Light"/>
              <a:ea typeface="Helvetica Light"/>
              <a:cs typeface="Helvetica Neue Light"/>
              <a:sym typeface="Helvetica Light"/>
            </a:endParaRPr>
          </a:p>
        </p:txBody>
      </p:sp>
      <p:sp>
        <p:nvSpPr>
          <p:cNvPr id="237" name="Shape 237"/>
          <p:cNvSpPr>
            <a:spLocks noGrp="1"/>
          </p:cNvSpPr>
          <p:nvPr>
            <p:ph type="sldNum" sz="quarter" idx="4294967295"/>
          </p:nvPr>
        </p:nvSpPr>
        <p:spPr>
          <a:xfrm>
            <a:off x="9320107" y="8779791"/>
            <a:ext cx="3034455" cy="520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r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  <a:t>12</a:t>
            </a:fld>
            <a:endParaRPr sz="1200"/>
          </a:p>
        </p:txBody>
      </p:sp>
      <p:pic>
        <p:nvPicPr>
          <p:cNvPr id="238" name="image3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12900" y="4525291"/>
            <a:ext cx="9779000" cy="425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32.png"/>
          <p:cNvPicPr/>
          <p:nvPr/>
        </p:nvPicPr>
        <p:blipFill>
          <a:blip r:embed="rId5">
            <a:extLst/>
          </a:blip>
          <a:srcRect l="16437" r="19900"/>
          <a:stretch>
            <a:fillRect/>
          </a:stretch>
        </p:blipFill>
        <p:spPr>
          <a:xfrm>
            <a:off x="8083732" y="6062729"/>
            <a:ext cx="828715" cy="13017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3" animBg="1" advAuto="0"/>
      <p:bldP spid="239" grpId="4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xfrm>
            <a:off x="1" y="259285"/>
            <a:ext cx="13044489" cy="2159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pPr lvl="0">
              <a:defRPr sz="1800"/>
            </a:pPr>
            <a:r>
              <a:rPr lang="en-US" sz="6050" dirty="0" smtClean="0"/>
              <a:t>Attack Vector (II) : Measuring</a:t>
            </a:r>
            <a:r>
              <a:rPr sz="6050" dirty="0" smtClean="0"/>
              <a:t> </a:t>
            </a:r>
            <a:r>
              <a:rPr lang="en-US" sz="6050" dirty="0"/>
              <a:t>P</a:t>
            </a:r>
            <a:r>
              <a:rPr sz="6050" dirty="0" smtClean="0"/>
              <a:t>age </a:t>
            </a:r>
            <a:r>
              <a:rPr lang="en-US" sz="6050" dirty="0" smtClean="0"/>
              <a:t/>
            </a:r>
            <a:br>
              <a:rPr lang="en-US" sz="6050" dirty="0" smtClean="0"/>
            </a:br>
            <a:r>
              <a:rPr sz="6050" dirty="0" smtClean="0"/>
              <a:t>Load </a:t>
            </a:r>
            <a:r>
              <a:rPr lang="en-US" sz="6050" dirty="0" smtClean="0"/>
              <a:t>T</a:t>
            </a:r>
            <a:r>
              <a:rPr sz="6050" dirty="0" smtClean="0"/>
              <a:t>ime</a:t>
            </a:r>
            <a:endParaRPr sz="6050" dirty="0"/>
          </a:p>
        </p:txBody>
      </p:sp>
      <p:sp>
        <p:nvSpPr>
          <p:cNvPr id="206" name="Shape 206"/>
          <p:cNvSpPr>
            <a:spLocks noGrp="1"/>
          </p:cNvSpPr>
          <p:nvPr>
            <p:ph type="body" idx="1"/>
          </p:nvPr>
        </p:nvSpPr>
        <p:spPr>
          <a:xfrm>
            <a:off x="1073271" y="3364303"/>
            <a:ext cx="11099800" cy="51758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80000">
            <a:normAutofit fontScale="92500" lnSpcReduction="20000"/>
          </a:bodyPr>
          <a:lstStyle/>
          <a:p>
            <a:pPr marL="0" lvl="0" indent="0">
              <a:lnSpc>
                <a:spcPct val="90000"/>
              </a:lnSpc>
              <a:spcBef>
                <a:spcPts val="2200"/>
              </a:spcBef>
              <a:buSzTx/>
              <a:buNone/>
              <a:defRPr sz="1800"/>
            </a:pPr>
            <a:r>
              <a:rPr sz="3000" dirty="0" err="1">
                <a:latin typeface="Courier New"/>
                <a:cs typeface="Courier New"/>
              </a:rPr>
              <a:t>var</a:t>
            </a:r>
            <a:r>
              <a:rPr sz="3000" dirty="0">
                <a:latin typeface="Courier New"/>
                <a:cs typeface="Courier New"/>
              </a:rPr>
              <a:t> page = </a:t>
            </a:r>
            <a:r>
              <a:rPr sz="3000" dirty="0" err="1">
                <a:latin typeface="Courier New"/>
                <a:cs typeface="Courier New"/>
              </a:rPr>
              <a:t>document.createElement</a:t>
            </a:r>
            <a:r>
              <a:rPr sz="3000" dirty="0">
                <a:latin typeface="Courier New"/>
                <a:cs typeface="Courier New"/>
              </a:rPr>
              <a:t>(`</a:t>
            </a:r>
            <a:r>
              <a:rPr sz="3000" dirty="0" err="1">
                <a:latin typeface="Courier New"/>
                <a:cs typeface="Courier New"/>
              </a:rPr>
              <a:t>iframe</a:t>
            </a:r>
            <a:r>
              <a:rPr sz="3000" dirty="0">
                <a:latin typeface="Courier New"/>
                <a:cs typeface="Courier New"/>
              </a:rPr>
              <a:t>');</a:t>
            </a:r>
          </a:p>
          <a:p>
            <a:pPr marL="0" lvl="0" indent="0">
              <a:lnSpc>
                <a:spcPct val="90000"/>
              </a:lnSpc>
              <a:spcBef>
                <a:spcPts val="2200"/>
              </a:spcBef>
              <a:buSzTx/>
              <a:buNone/>
              <a:defRPr sz="1800"/>
            </a:pPr>
            <a:r>
              <a:rPr sz="3000" dirty="0" err="1">
                <a:solidFill>
                  <a:srgbClr val="C82506"/>
                </a:solidFill>
                <a:latin typeface="Courier New"/>
                <a:cs typeface="Courier New"/>
              </a:rPr>
              <a:t>page.setAttribute</a:t>
            </a:r>
            <a:r>
              <a:rPr sz="3000" dirty="0">
                <a:solidFill>
                  <a:srgbClr val="C82506"/>
                </a:solidFill>
                <a:latin typeface="Courier New"/>
                <a:cs typeface="Courier New"/>
              </a:rPr>
              <a:t>(`</a:t>
            </a:r>
            <a:r>
              <a:rPr sz="3000" dirty="0" err="1">
                <a:solidFill>
                  <a:srgbClr val="C82506"/>
                </a:solidFill>
                <a:latin typeface="Courier New"/>
                <a:cs typeface="Courier New"/>
              </a:rPr>
              <a:t>startTime</a:t>
            </a:r>
            <a:r>
              <a:rPr sz="3000" dirty="0">
                <a:solidFill>
                  <a:srgbClr val="C82506"/>
                </a:solidFill>
                <a:latin typeface="Courier New"/>
                <a:cs typeface="Courier New"/>
              </a:rPr>
              <a:t>', (new Date()).</a:t>
            </a:r>
            <a:r>
              <a:rPr sz="3000" dirty="0" err="1">
                <a:solidFill>
                  <a:srgbClr val="C82506"/>
                </a:solidFill>
                <a:latin typeface="Courier New"/>
                <a:cs typeface="Courier New"/>
              </a:rPr>
              <a:t>getTime</a:t>
            </a:r>
            <a:r>
              <a:rPr sz="3000" dirty="0">
                <a:solidFill>
                  <a:srgbClr val="C82506"/>
                </a:solidFill>
                <a:latin typeface="Courier New"/>
                <a:cs typeface="Courier New"/>
              </a:rPr>
              <a:t>());</a:t>
            </a:r>
            <a:endParaRPr sz="3000" dirty="0">
              <a:latin typeface="Courier New"/>
              <a:cs typeface="Courier New"/>
            </a:endParaRPr>
          </a:p>
          <a:p>
            <a:pPr marL="0" lvl="0" indent="0">
              <a:lnSpc>
                <a:spcPct val="90000"/>
              </a:lnSpc>
              <a:spcBef>
                <a:spcPts val="2200"/>
              </a:spcBef>
              <a:buSzTx/>
              <a:buNone/>
              <a:defRPr sz="1800"/>
            </a:pPr>
            <a:r>
              <a:rPr sz="3000" dirty="0" err="1">
                <a:latin typeface="Courier New"/>
                <a:cs typeface="Courier New"/>
              </a:rPr>
              <a:t>page.onload</a:t>
            </a:r>
            <a:r>
              <a:rPr sz="3000" dirty="0">
                <a:latin typeface="Courier New"/>
                <a:cs typeface="Courier New"/>
              </a:rPr>
              <a:t> = function () </a:t>
            </a:r>
          </a:p>
          <a:p>
            <a:pPr marL="0" lvl="0" indent="0">
              <a:lnSpc>
                <a:spcPct val="90000"/>
              </a:lnSpc>
              <a:spcBef>
                <a:spcPts val="2200"/>
              </a:spcBef>
              <a:buSzTx/>
              <a:buNone/>
              <a:defRPr sz="1800"/>
            </a:pPr>
            <a:r>
              <a:rPr sz="3000" dirty="0">
                <a:latin typeface="Courier New"/>
                <a:cs typeface="Courier New"/>
              </a:rPr>
              <a:t>{</a:t>
            </a:r>
          </a:p>
          <a:p>
            <a:pPr marL="0" lvl="0" indent="0">
              <a:lnSpc>
                <a:spcPct val="90000"/>
              </a:lnSpc>
              <a:spcBef>
                <a:spcPts val="2200"/>
              </a:spcBef>
              <a:buSzTx/>
              <a:buNone/>
              <a:defRPr sz="1800"/>
            </a:pPr>
            <a:r>
              <a:rPr sz="3000" dirty="0">
                <a:latin typeface="Courier New"/>
                <a:cs typeface="Courier New"/>
              </a:rPr>
              <a:t>    </a:t>
            </a:r>
            <a:r>
              <a:rPr sz="3000" dirty="0" err="1">
                <a:latin typeface="Courier New"/>
                <a:cs typeface="Courier New"/>
              </a:rPr>
              <a:t>var</a:t>
            </a:r>
            <a:r>
              <a:rPr sz="3000" dirty="0">
                <a:latin typeface="Courier New"/>
                <a:cs typeface="Courier New"/>
              </a:rPr>
              <a:t> </a:t>
            </a:r>
            <a:r>
              <a:rPr sz="3000" dirty="0" err="1">
                <a:latin typeface="Courier New"/>
                <a:cs typeface="Courier New"/>
              </a:rPr>
              <a:t>endTime</a:t>
            </a:r>
            <a:r>
              <a:rPr sz="3000" dirty="0">
                <a:latin typeface="Courier New"/>
                <a:cs typeface="Courier New"/>
              </a:rPr>
              <a:t> = (new Date()).</a:t>
            </a:r>
            <a:r>
              <a:rPr sz="3000" dirty="0" err="1">
                <a:latin typeface="Courier New"/>
                <a:cs typeface="Courier New"/>
              </a:rPr>
              <a:t>getTime</a:t>
            </a:r>
            <a:r>
              <a:rPr sz="3000" dirty="0">
                <a:latin typeface="Courier New"/>
                <a:cs typeface="Courier New"/>
              </a:rPr>
              <a:t>();</a:t>
            </a:r>
          </a:p>
          <a:p>
            <a:pPr marL="0" lvl="0" indent="0">
              <a:lnSpc>
                <a:spcPct val="90000"/>
              </a:lnSpc>
              <a:spcBef>
                <a:spcPts val="2200"/>
              </a:spcBef>
              <a:buSzTx/>
              <a:buNone/>
              <a:defRPr sz="1800"/>
            </a:pPr>
            <a:r>
              <a:rPr sz="3000" dirty="0">
                <a:latin typeface="Courier New"/>
                <a:cs typeface="Courier New"/>
              </a:rPr>
              <a:t>    </a:t>
            </a:r>
            <a:r>
              <a:rPr sz="3000" dirty="0" err="1">
                <a:solidFill>
                  <a:srgbClr val="C82506"/>
                </a:solidFill>
                <a:latin typeface="Courier New"/>
                <a:cs typeface="Courier New"/>
              </a:rPr>
              <a:t>var</a:t>
            </a:r>
            <a:r>
              <a:rPr sz="3000" dirty="0">
                <a:solidFill>
                  <a:srgbClr val="C82506"/>
                </a:solidFill>
                <a:latin typeface="Courier New"/>
                <a:cs typeface="Courier New"/>
              </a:rPr>
              <a:t> </a:t>
            </a:r>
            <a:r>
              <a:rPr sz="3000" dirty="0" err="1">
                <a:solidFill>
                  <a:srgbClr val="C82506"/>
                </a:solidFill>
                <a:latin typeface="Courier New"/>
                <a:cs typeface="Courier New"/>
              </a:rPr>
              <a:t>loadTime</a:t>
            </a:r>
            <a:r>
              <a:rPr sz="3000" dirty="0">
                <a:solidFill>
                  <a:srgbClr val="C82506"/>
                </a:solidFill>
                <a:latin typeface="Courier New"/>
                <a:cs typeface="Courier New"/>
              </a:rPr>
              <a:t> = ( </a:t>
            </a:r>
            <a:r>
              <a:rPr sz="3000" dirty="0" err="1">
                <a:solidFill>
                  <a:srgbClr val="C82506"/>
                </a:solidFill>
                <a:latin typeface="Courier New"/>
                <a:cs typeface="Courier New"/>
              </a:rPr>
              <a:t>endTime</a:t>
            </a:r>
            <a:r>
              <a:rPr sz="3000" dirty="0">
                <a:solidFill>
                  <a:srgbClr val="C82506"/>
                </a:solidFill>
                <a:latin typeface="Courier New"/>
                <a:cs typeface="Courier New"/>
              </a:rPr>
              <a:t> - </a:t>
            </a:r>
            <a:r>
              <a:rPr lang="en-US" sz="3000" dirty="0" err="1" smtClean="0">
                <a:solidFill>
                  <a:srgbClr val="C82506"/>
                </a:solidFill>
                <a:latin typeface="Courier New"/>
                <a:cs typeface="Courier New"/>
              </a:rPr>
              <a:t>p</a:t>
            </a:r>
            <a:r>
              <a:rPr sz="3000" dirty="0" err="1" smtClean="0">
                <a:solidFill>
                  <a:srgbClr val="C82506"/>
                </a:solidFill>
                <a:latin typeface="Courier New"/>
                <a:cs typeface="Courier New"/>
              </a:rPr>
              <a:t>arseInt</a:t>
            </a:r>
            <a:r>
              <a:rPr sz="3000" dirty="0" smtClean="0">
                <a:solidFill>
                  <a:srgbClr val="C82506"/>
                </a:solidFill>
                <a:latin typeface="Courier New"/>
                <a:cs typeface="Courier New"/>
              </a:rPr>
              <a:t>(</a:t>
            </a:r>
            <a:r>
              <a:rPr sz="3000" dirty="0" err="1" smtClean="0">
                <a:solidFill>
                  <a:srgbClr val="C82506"/>
                </a:solidFill>
                <a:latin typeface="Courier New"/>
                <a:cs typeface="Courier New"/>
              </a:rPr>
              <a:t>this.getAttribute</a:t>
            </a:r>
            <a:r>
              <a:rPr sz="3000" dirty="0">
                <a:solidFill>
                  <a:srgbClr val="C82506"/>
                </a:solidFill>
                <a:latin typeface="Courier New"/>
                <a:cs typeface="Courier New"/>
              </a:rPr>
              <a:t>(`</a:t>
            </a:r>
            <a:r>
              <a:rPr sz="3000" dirty="0" err="1">
                <a:solidFill>
                  <a:srgbClr val="C82506"/>
                </a:solidFill>
                <a:latin typeface="Courier New"/>
                <a:cs typeface="Courier New"/>
              </a:rPr>
              <a:t>startTime</a:t>
            </a:r>
            <a:r>
              <a:rPr sz="3000" dirty="0">
                <a:solidFill>
                  <a:srgbClr val="C82506"/>
                </a:solidFill>
                <a:latin typeface="Courier New"/>
                <a:cs typeface="Courier New"/>
              </a:rPr>
              <a:t>')));</a:t>
            </a:r>
            <a:endParaRPr sz="3000" dirty="0">
              <a:latin typeface="Courier New"/>
              <a:cs typeface="Courier New"/>
            </a:endParaRPr>
          </a:p>
          <a:p>
            <a:pPr marL="0" lvl="0" indent="0">
              <a:lnSpc>
                <a:spcPct val="90000"/>
              </a:lnSpc>
              <a:spcBef>
                <a:spcPts val="2200"/>
              </a:spcBef>
              <a:buSzTx/>
              <a:buNone/>
              <a:defRPr sz="1800"/>
            </a:pPr>
            <a:r>
              <a:rPr sz="3000" dirty="0">
                <a:latin typeface="Courier New"/>
                <a:cs typeface="Courier New"/>
              </a:rPr>
              <a:t>    ......</a:t>
            </a:r>
          </a:p>
          <a:p>
            <a:pPr marL="0" lvl="0" indent="0">
              <a:lnSpc>
                <a:spcPct val="90000"/>
              </a:lnSpc>
              <a:spcBef>
                <a:spcPts val="2200"/>
              </a:spcBef>
              <a:buSzTx/>
              <a:buNone/>
              <a:defRPr sz="1800"/>
            </a:pPr>
            <a:r>
              <a:rPr sz="3000" dirty="0">
                <a:latin typeface="Courier New"/>
                <a:cs typeface="Courier New"/>
              </a:rPr>
              <a:t>}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8433" y="1946910"/>
            <a:ext cx="377836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Before Loading</a:t>
            </a:r>
            <a:endParaRPr kumimoji="0" lang="en-SG" sz="3600" b="1" i="0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0058" y="1963675"/>
            <a:ext cx="462301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err="1" smtClean="0">
                <a:solidFill>
                  <a:schemeClr val="accent6"/>
                </a:solidFill>
                <a:latin typeface="Centaur" panose="02030504050205020304" pitchFamily="18" charset="0"/>
              </a:rPr>
              <a:t>iframe.o</a:t>
            </a:r>
            <a:r>
              <a:rPr kumimoji="0" lang="en-US" sz="3600" b="1" i="0" u="none" strike="noStrike" cap="none" spc="0" normalizeH="0" baseline="0" dirty="0" err="1" smtClean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Centaur" panose="02030504050205020304" pitchFamily="18" charset="0"/>
                <a:sym typeface="Avenir Roman"/>
              </a:rPr>
              <a:t>nload</a:t>
            </a:r>
            <a:r>
              <a:rPr kumimoji="0" lang="en-US" sz="3600" b="1" i="0" u="none" strike="noStrike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 Fires</a:t>
            </a:r>
            <a:endParaRPr kumimoji="0" lang="en-SG" sz="3600" b="1" i="0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448463" y="2603500"/>
            <a:ext cx="0" cy="619425"/>
          </a:xfrm>
          <a:prstGeom prst="line">
            <a:avLst/>
          </a:prstGeom>
          <a:ln w="508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283885" y="2620265"/>
            <a:ext cx="0" cy="619425"/>
          </a:xfrm>
          <a:prstGeom prst="line">
            <a:avLst/>
          </a:prstGeom>
          <a:ln w="508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Shape 247"/>
          <p:cNvSpPr txBox="1">
            <a:spLocks/>
          </p:cNvSpPr>
          <p:nvPr/>
        </p:nvSpPr>
        <p:spPr>
          <a:xfrm>
            <a:off x="9320107" y="8779791"/>
            <a:ext cx="3034455" cy="520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r" defTabSz="584200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2pPr>
            <a:lvl3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3pPr>
            <a:lvl4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4pPr>
            <a:lvl5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5pPr>
            <a:lvl6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6pPr>
            <a:lvl7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7pPr>
            <a:lvl8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8pPr>
            <a:lvl9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9pPr>
          </a:lstStyle>
          <a:p>
            <a:pPr>
              <a:defRPr sz="1800"/>
            </a:pPr>
            <a:fld id="{86CB4B4D-7CA3-9044-876B-883B54F8677D}" type="slidenum">
              <a:rPr lang="en-US" sz="1190" smtClean="0"/>
              <a:pPr>
                <a:defRPr sz="1800"/>
              </a:pPr>
              <a:t>13</a:t>
            </a:fld>
            <a:endParaRPr lang="en-US" sz="119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448463" y="2936995"/>
            <a:ext cx="7835422" cy="0"/>
          </a:xfrm>
          <a:prstGeom prst="straightConnector1">
            <a:avLst/>
          </a:prstGeom>
          <a:noFill/>
          <a:ln w="25400" cap="flat">
            <a:solidFill>
              <a:schemeClr val="accent5"/>
            </a:solidFill>
            <a:prstDash val="solid"/>
            <a:bevel/>
            <a:tailEnd type="arrow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135" y="2393257"/>
            <a:ext cx="596656" cy="596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180" y="2432143"/>
            <a:ext cx="596656" cy="59665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964720" y="7893821"/>
            <a:ext cx="4208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attacker</a:t>
            </a:r>
            <a:r>
              <a:rPr lang="en-US" altLang="zh-CN" dirty="0" err="1" smtClean="0"/>
              <a:t>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3557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1951E-6 2.43902E-7 L 0.59756 0.0027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78" y="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build="p" animBg="1"/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xfrm>
            <a:off x="0" y="235414"/>
            <a:ext cx="13004800" cy="2159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800"/>
            </a:lvl1pPr>
          </a:lstStyle>
          <a:p>
            <a:pPr lvl="0">
              <a:defRPr sz="1800"/>
            </a:pPr>
            <a:r>
              <a:rPr lang="en-US" sz="6000" dirty="0" smtClean="0"/>
              <a:t>How to Infer</a:t>
            </a:r>
            <a:r>
              <a:rPr lang="zh-CN" altLang="en-US" sz="6000" dirty="0" smtClean="0"/>
              <a:t> </a:t>
            </a:r>
            <a:r>
              <a:rPr lang="en-US" altLang="zh-CN" sz="6000" dirty="0" smtClean="0"/>
              <a:t>a U</a:t>
            </a:r>
            <a:r>
              <a:rPr lang="en-US" sz="6000" dirty="0" smtClean="0"/>
              <a:t>ser’s Ne</a:t>
            </a:r>
            <a:r>
              <a:rPr sz="6000" dirty="0" smtClean="0"/>
              <a:t>ighborhood</a:t>
            </a:r>
            <a:r>
              <a:rPr lang="en-US" sz="6000" dirty="0" smtClean="0"/>
              <a:t>?</a:t>
            </a:r>
            <a:endParaRPr sz="6000" dirty="0"/>
          </a:p>
        </p:txBody>
      </p:sp>
      <p:sp>
        <p:nvSpPr>
          <p:cNvPr id="247" name="Shape 247"/>
          <p:cNvSpPr>
            <a:spLocks noGrp="1"/>
          </p:cNvSpPr>
          <p:nvPr>
            <p:ph type="sldNum" sz="quarter" idx="4294967295"/>
          </p:nvPr>
        </p:nvSpPr>
        <p:spPr>
          <a:xfrm>
            <a:off x="9320107" y="8779791"/>
            <a:ext cx="3034455" cy="520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r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  <a:t>14</a:t>
            </a:fld>
            <a:endParaRPr sz="1200"/>
          </a:p>
        </p:txBody>
      </p:sp>
      <p:pic>
        <p:nvPicPr>
          <p:cNvPr id="248" name="image3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2901" y="4630397"/>
            <a:ext cx="9473592" cy="3961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age32.png"/>
          <p:cNvPicPr/>
          <p:nvPr/>
        </p:nvPicPr>
        <p:blipFill>
          <a:blip r:embed="rId4">
            <a:extLst/>
          </a:blip>
          <a:srcRect l="16437" r="19900"/>
          <a:stretch>
            <a:fillRect/>
          </a:stretch>
        </p:blipFill>
        <p:spPr>
          <a:xfrm>
            <a:off x="7351069" y="5539703"/>
            <a:ext cx="828715" cy="1301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35474" y="2036367"/>
            <a:ext cx="6882936" cy="2594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716" y="1860837"/>
            <a:ext cx="3983304" cy="25698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58315" y="2714267"/>
            <a:ext cx="343652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Predictable</a:t>
            </a:r>
            <a:r>
              <a:rPr kumimoji="0" lang="zh-CN" alt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 </a:t>
            </a:r>
            <a:r>
              <a:rPr kumimoji="0" lang="en-US" altLang="zh-CN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URLs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36301" y="3000732"/>
            <a:ext cx="3436522" cy="96436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Map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rgbClr val="000000"/>
                </a:solidFill>
              </a:rPr>
              <a:t>Tiles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5" animBg="1" advAuto="0"/>
      <p:bldP spid="249" grpId="6" animBg="1" advAuto="0"/>
      <p:bldP spid="9" grpId="0" animBg="1" advAuto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Summary</a:t>
            </a:r>
            <a:r>
              <a:rPr lang="zh-CN" altLang="en-US" sz="6000" dirty="0" smtClean="0"/>
              <a:t> </a:t>
            </a:r>
            <a:r>
              <a:rPr lang="en-US" altLang="zh-CN" sz="6000" dirty="0" smtClean="0"/>
              <a:t>of</a:t>
            </a:r>
            <a:r>
              <a:rPr lang="zh-CN" altLang="en-US" sz="6000" dirty="0" smtClean="0"/>
              <a:t> </a:t>
            </a:r>
            <a:r>
              <a:rPr lang="en-US" altLang="zh-CN" sz="6000" dirty="0" smtClean="0"/>
              <a:t>Attacks</a:t>
            </a:r>
            <a:r>
              <a:rPr lang="zh-CN" altLang="en-US" sz="6000" dirty="0" smtClean="0"/>
              <a:t> </a:t>
            </a:r>
            <a:r>
              <a:rPr lang="en-US" altLang="zh-CN" sz="6000" dirty="0" smtClean="0"/>
              <a:t>&amp;</a:t>
            </a:r>
            <a:r>
              <a:rPr lang="zh-CN" altLang="en-US" sz="6000" dirty="0" smtClean="0"/>
              <a:t> </a:t>
            </a:r>
            <a:r>
              <a:rPr lang="en-US" altLang="zh-CN" sz="6000" dirty="0" smtClean="0"/>
              <a:t>Assumption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2641601"/>
            <a:ext cx="11099800" cy="6286500"/>
          </a:xfrm>
        </p:spPr>
        <p:txBody>
          <a:bodyPr/>
          <a:lstStyle/>
          <a:p>
            <a:pPr>
              <a:spcBef>
                <a:spcPts val="2000"/>
              </a:spcBef>
              <a:buFont typeface="Wingdings" charset="2"/>
              <a:buChar char="Ø"/>
            </a:pPr>
            <a:r>
              <a:rPr lang="en-US" dirty="0" smtClean="0"/>
              <a:t>What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attacks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realistic?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lvl="1">
              <a:spcBef>
                <a:spcPts val="2000"/>
              </a:spcBef>
              <a:buFont typeface="Wingdings" charset="2"/>
              <a:buChar char="Ø"/>
            </a:pPr>
            <a:r>
              <a:rPr lang="en-US" altLang="zh-CN" sz="3200" dirty="0" smtClean="0"/>
              <a:t>Verify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whether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the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user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has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been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to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specific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location</a:t>
            </a:r>
          </a:p>
          <a:p>
            <a:pPr lvl="1">
              <a:spcBef>
                <a:spcPts val="2000"/>
              </a:spcBef>
              <a:buFont typeface="Wingdings" charset="2"/>
              <a:buChar char="Ø"/>
            </a:pPr>
            <a:r>
              <a:rPr lang="zh-CN" altLang="zh-CN" sz="3200" dirty="0" smtClean="0"/>
              <a:t>2</a:t>
            </a:r>
            <a:r>
              <a:rPr lang="en-US" altLang="zh-CN" sz="3200" dirty="0" smtClean="0"/>
              <a:t>0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PC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from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20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cities</a:t>
            </a:r>
            <a:endParaRPr lang="en-US" sz="3200" dirty="0" smtClean="0"/>
          </a:p>
          <a:p>
            <a:pPr>
              <a:spcBef>
                <a:spcPts val="2000"/>
              </a:spcBef>
              <a:buFont typeface="Wingdings" charset="2"/>
              <a:buChar char="Ø"/>
            </a:pPr>
            <a:r>
              <a:rPr lang="en-US" dirty="0" smtClean="0"/>
              <a:t>What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do</a:t>
            </a:r>
            <a:r>
              <a:rPr lang="zh-CN" altLang="en-US" dirty="0" smtClean="0"/>
              <a:t> </a:t>
            </a:r>
            <a:r>
              <a:rPr lang="en-US" altLang="zh-CN" dirty="0" smtClean="0"/>
              <a:t>we</a:t>
            </a:r>
            <a:r>
              <a:rPr lang="zh-CN" altLang="en-US" dirty="0" smtClean="0"/>
              <a:t> </a:t>
            </a:r>
            <a:r>
              <a:rPr lang="en-US" altLang="zh-CN" dirty="0" smtClean="0"/>
              <a:t>assume</a:t>
            </a:r>
            <a:r>
              <a:rPr lang="zh-CN" altLang="en-US" dirty="0" smtClean="0"/>
              <a:t> </a:t>
            </a:r>
            <a:r>
              <a:rPr lang="en-US" altLang="zh-CN" dirty="0" smtClean="0"/>
              <a:t>about</a:t>
            </a:r>
            <a:r>
              <a:rPr lang="zh-CN" altLang="zh-CN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victim</a:t>
            </a:r>
            <a:r>
              <a:rPr lang="zh-CN" altLang="en-US" dirty="0" smtClean="0"/>
              <a:t> </a:t>
            </a:r>
            <a:r>
              <a:rPr lang="en-US" altLang="zh-CN" dirty="0" smtClean="0"/>
              <a:t>(e.g.,</a:t>
            </a:r>
            <a:r>
              <a:rPr lang="zh-CN" altLang="en-US" dirty="0" smtClean="0"/>
              <a:t> </a:t>
            </a:r>
            <a:r>
              <a:rPr lang="en-US" altLang="zh-CN" dirty="0" smtClean="0"/>
              <a:t>Alice)?</a:t>
            </a:r>
          </a:p>
          <a:p>
            <a:pPr lvl="1">
              <a:spcBef>
                <a:spcPts val="2000"/>
              </a:spcBef>
              <a:buFont typeface="Wingdings" charset="2"/>
              <a:buChar char="Ø"/>
            </a:pPr>
            <a:r>
              <a:rPr lang="en-US" sz="3200" dirty="0" smtClean="0"/>
              <a:t>Does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not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clear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browser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cache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frequently</a:t>
            </a:r>
          </a:p>
          <a:p>
            <a:pPr lvl="1">
              <a:spcBef>
                <a:spcPts val="2000"/>
              </a:spcBef>
              <a:buFont typeface="Wingdings" charset="2"/>
              <a:buChar char="Ø"/>
            </a:pPr>
            <a:r>
              <a:rPr lang="en-US" sz="3200" dirty="0" smtClean="0"/>
              <a:t>Visits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geo-oriented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sites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specific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to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her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location</a:t>
            </a:r>
          </a:p>
          <a:p>
            <a:pPr lvl="1">
              <a:spcBef>
                <a:spcPts val="2000"/>
              </a:spcBef>
              <a:buFont typeface="Wingdings" charset="2"/>
              <a:buChar char="Ø"/>
            </a:pPr>
            <a:r>
              <a:rPr lang="en-US" sz="3200" dirty="0" smtClean="0"/>
              <a:t>Visits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the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malicious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site</a:t>
            </a:r>
            <a:endParaRPr lang="en-US" sz="3200" dirty="0" smtClean="0"/>
          </a:p>
          <a:p>
            <a:pPr>
              <a:spcBef>
                <a:spcPts val="2000"/>
              </a:spcBef>
              <a:buFont typeface="Wingdings" charset="2"/>
              <a:buChar char="Ø"/>
            </a:pPr>
            <a:endParaRPr lang="en-US" dirty="0"/>
          </a:p>
        </p:txBody>
      </p:sp>
      <p:sp>
        <p:nvSpPr>
          <p:cNvPr id="4" name="Shape 276"/>
          <p:cNvSpPr txBox="1">
            <a:spLocks/>
          </p:cNvSpPr>
          <p:nvPr/>
        </p:nvSpPr>
        <p:spPr>
          <a:xfrm>
            <a:off x="9320107" y="8779791"/>
            <a:ext cx="3034455" cy="520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r" defTabSz="584200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2pPr>
            <a:lvl3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3pPr>
            <a:lvl4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4pPr>
            <a:lvl5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5pPr>
            <a:lvl6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6pPr>
            <a:lvl7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7pPr>
            <a:lvl8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8pPr>
            <a:lvl9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9pPr>
          </a:lstStyle>
          <a:p>
            <a:pPr>
              <a:defRPr sz="1800"/>
            </a:pPr>
            <a:fld id="{86CB4B4D-7CA3-9044-876B-883B54F8677D}" type="slidenum">
              <a:rPr lang="en-US" sz="1190" smtClean="0"/>
              <a:pPr>
                <a:defRPr sz="1800"/>
              </a:pPr>
              <a:t>15</a:t>
            </a:fld>
            <a:endParaRPr lang="en-US" sz="1190" dirty="0"/>
          </a:p>
        </p:txBody>
      </p:sp>
    </p:spTree>
    <p:extLst>
      <p:ext uri="{BB962C8B-B14F-4D97-AF65-F5344CB8AC3E}">
        <p14:creationId xmlns:p14="http://schemas.microsoft.com/office/powerpoint/2010/main" val="28164323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Evaluation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2641601"/>
            <a:ext cx="11099800" cy="6286500"/>
          </a:xfrm>
        </p:spPr>
        <p:txBody>
          <a:bodyPr/>
          <a:lstStyle/>
          <a:p>
            <a:pPr marL="0" indent="0">
              <a:spcBef>
                <a:spcPts val="2000"/>
              </a:spcBef>
              <a:buNone/>
            </a:pPr>
            <a:r>
              <a:rPr lang="en-US" dirty="0" smtClean="0"/>
              <a:t>Questions to be answered:</a:t>
            </a:r>
            <a:endParaRPr lang="en-US" dirty="0"/>
          </a:p>
          <a:p>
            <a:pPr>
              <a:spcBef>
                <a:spcPts val="2000"/>
              </a:spcBef>
              <a:buFont typeface="Wingdings" charset="2"/>
              <a:buChar char="Ø"/>
            </a:pPr>
            <a:r>
              <a:rPr lang="en-US" dirty="0" smtClean="0"/>
              <a:t>(Prevalence</a:t>
            </a:r>
            <a:r>
              <a:rPr lang="en-US" dirty="0"/>
              <a:t>)</a:t>
            </a:r>
            <a:r>
              <a:rPr lang="en-US" dirty="0" smtClean="0"/>
              <a:t> How</a:t>
            </a:r>
            <a:r>
              <a:rPr lang="zh-CN" altLang="en-US" dirty="0" smtClean="0"/>
              <a:t> </a:t>
            </a:r>
            <a:r>
              <a:rPr lang="en-US" altLang="zh-CN" dirty="0" smtClean="0"/>
              <a:t>many</a:t>
            </a:r>
            <a:r>
              <a:rPr lang="zh-CN" altLang="en-US" dirty="0" smtClean="0"/>
              <a:t> </a:t>
            </a:r>
            <a:r>
              <a:rPr lang="en-US" altLang="zh-CN" dirty="0" smtClean="0"/>
              <a:t>browsers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websites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susceptible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geo-inference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attacks?</a:t>
            </a:r>
            <a:endParaRPr lang="en-US" dirty="0" smtClean="0"/>
          </a:p>
          <a:p>
            <a:pPr>
              <a:spcBef>
                <a:spcPts val="2000"/>
              </a:spcBef>
              <a:buFont typeface="Wingdings" charset="2"/>
              <a:buChar char="Ø"/>
            </a:pPr>
            <a:r>
              <a:rPr lang="en-US" dirty="0" smtClean="0"/>
              <a:t>(Reliability</a:t>
            </a:r>
            <a:r>
              <a:rPr lang="en-US" dirty="0"/>
              <a:t>)</a:t>
            </a:r>
            <a:r>
              <a:rPr lang="en-US" dirty="0" smtClean="0"/>
              <a:t> How</a:t>
            </a:r>
            <a:r>
              <a:rPr lang="zh-CN" altLang="en-US" dirty="0" smtClean="0"/>
              <a:t> </a:t>
            </a:r>
            <a:r>
              <a:rPr lang="en-US" altLang="zh-CN" dirty="0" smtClean="0"/>
              <a:t>big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time</a:t>
            </a:r>
            <a:r>
              <a:rPr lang="zh-CN" altLang="en-US" dirty="0" smtClean="0"/>
              <a:t> </a:t>
            </a:r>
            <a:r>
              <a:rPr lang="en-US" altLang="zh-CN" dirty="0" smtClean="0"/>
              <a:t>difference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between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resources</a:t>
            </a:r>
            <a:r>
              <a:rPr lang="zh-CN" altLang="en-US" dirty="0" smtClean="0"/>
              <a:t> </a:t>
            </a:r>
            <a:r>
              <a:rPr lang="en-US" altLang="zh-CN" dirty="0" smtClean="0"/>
              <a:t>load</a:t>
            </a:r>
            <a:r>
              <a:rPr lang="zh-CN" altLang="en-US" dirty="0" smtClean="0"/>
              <a:t> </a:t>
            </a:r>
            <a:r>
              <a:rPr lang="en-US" altLang="zh-CN" dirty="0" smtClean="0"/>
              <a:t>time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without</a:t>
            </a:r>
            <a:r>
              <a:rPr lang="zh-CN" altLang="en-US" dirty="0" smtClean="0"/>
              <a:t> </a:t>
            </a:r>
            <a:r>
              <a:rPr lang="en-US" altLang="zh-CN" dirty="0" smtClean="0"/>
              <a:t>cache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cache?</a:t>
            </a:r>
            <a:endParaRPr lang="en-US" dirty="0" smtClean="0"/>
          </a:p>
          <a:p>
            <a:pPr>
              <a:spcBef>
                <a:spcPts val="2000"/>
              </a:spcBef>
              <a:buFont typeface="Wingdings" charset="2"/>
              <a:buChar char="Ø"/>
            </a:pPr>
            <a:endParaRPr lang="en-US" dirty="0"/>
          </a:p>
        </p:txBody>
      </p:sp>
      <p:sp>
        <p:nvSpPr>
          <p:cNvPr id="4" name="Shape 276"/>
          <p:cNvSpPr txBox="1">
            <a:spLocks/>
          </p:cNvSpPr>
          <p:nvPr/>
        </p:nvSpPr>
        <p:spPr>
          <a:xfrm>
            <a:off x="9320107" y="8779791"/>
            <a:ext cx="3034455" cy="520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r" defTabSz="584200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2pPr>
            <a:lvl3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3pPr>
            <a:lvl4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4pPr>
            <a:lvl5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5pPr>
            <a:lvl6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6pPr>
            <a:lvl7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7pPr>
            <a:lvl8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8pPr>
            <a:lvl9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9pPr>
          </a:lstStyle>
          <a:p>
            <a:pPr>
              <a:defRPr sz="1800"/>
            </a:pPr>
            <a:fld id="{86CB4B4D-7CA3-9044-876B-883B54F8677D}" type="slidenum">
              <a:rPr lang="en-US" sz="1190" smtClean="0"/>
              <a:pPr>
                <a:defRPr sz="1800"/>
              </a:pPr>
              <a:t>16</a:t>
            </a:fld>
            <a:endParaRPr lang="en-US" sz="1190" dirty="0"/>
          </a:p>
        </p:txBody>
      </p:sp>
    </p:spTree>
    <p:extLst>
      <p:ext uri="{BB962C8B-B14F-4D97-AF65-F5344CB8AC3E}">
        <p14:creationId xmlns:p14="http://schemas.microsoft.com/office/powerpoint/2010/main" val="22808396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5800"/>
            </a:lvl1pPr>
          </a:lstStyle>
          <a:p>
            <a:pPr lvl="0">
              <a:defRPr sz="1800"/>
            </a:pPr>
            <a:r>
              <a:rPr lang="en-US" sz="6000" dirty="0" smtClean="0"/>
              <a:t>Evaluation Setup</a:t>
            </a:r>
            <a:endParaRPr sz="6000" dirty="0"/>
          </a:p>
        </p:txBody>
      </p:sp>
      <p:sp>
        <p:nvSpPr>
          <p:cNvPr id="299" name="Shape 299"/>
          <p:cNvSpPr>
            <a:spLocks noGrp="1"/>
          </p:cNvSpPr>
          <p:nvPr>
            <p:ph type="body" idx="1"/>
          </p:nvPr>
        </p:nvSpPr>
        <p:spPr>
          <a:xfrm>
            <a:off x="952500" y="1981200"/>
            <a:ext cx="11099800" cy="62865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charset="2"/>
              <a:buChar char="Ø"/>
            </a:pPr>
            <a:r>
              <a:rPr lang="en-US" dirty="0" smtClean="0"/>
              <a:t>Websites: 191 </a:t>
            </a:r>
            <a:r>
              <a:rPr lang="en-US" dirty="0"/>
              <a:t>Google’s </a:t>
            </a:r>
            <a:r>
              <a:rPr lang="en-US" dirty="0" smtClean="0"/>
              <a:t>sites, </a:t>
            </a:r>
            <a:r>
              <a:rPr lang="en-US" altLang="zh-CN" dirty="0" smtClean="0"/>
              <a:t>100</a:t>
            </a:r>
            <a:r>
              <a:rPr lang="zh-CN" altLang="en-US" dirty="0" smtClean="0"/>
              <a:t> </a:t>
            </a:r>
            <a:r>
              <a:rPr lang="en-US" dirty="0" smtClean="0"/>
              <a:t>Craigslist’s sites</a:t>
            </a:r>
            <a:r>
              <a:rPr lang="en-US" altLang="zh-CN" dirty="0" smtClean="0"/>
              <a:t>,</a:t>
            </a:r>
            <a:r>
              <a:rPr lang="en-US" dirty="0" smtClean="0"/>
              <a:t> and</a:t>
            </a:r>
            <a:r>
              <a:rPr lang="zh-CN" altLang="en-US" dirty="0" smtClean="0"/>
              <a:t> </a:t>
            </a:r>
            <a:r>
              <a:rPr lang="en-US" dirty="0" smtClean="0"/>
              <a:t>55 top </a:t>
            </a:r>
            <a:r>
              <a:rPr lang="en-US" dirty="0" err="1" smtClean="0"/>
              <a:t>Alexa</a:t>
            </a:r>
            <a:r>
              <a:rPr lang="en-US" dirty="0" smtClean="0"/>
              <a:t> sites.</a:t>
            </a:r>
          </a:p>
          <a:p>
            <a:pPr>
              <a:lnSpc>
                <a:spcPct val="80000"/>
              </a:lnSpc>
              <a:buFont typeface="Wingdings" charset="2"/>
              <a:buChar char="Ø"/>
            </a:pPr>
            <a:r>
              <a:rPr lang="en-US" dirty="0" smtClean="0"/>
              <a:t>Maps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Google</a:t>
            </a:r>
            <a:r>
              <a:rPr lang="zh-CN" altLang="en-US" dirty="0" smtClean="0"/>
              <a:t> </a:t>
            </a:r>
            <a:r>
              <a:rPr lang="en-US" altLang="zh-CN" dirty="0" smtClean="0"/>
              <a:t>Maps,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other</a:t>
            </a:r>
            <a:r>
              <a:rPr lang="zh-CN" altLang="en-US" dirty="0" smtClean="0"/>
              <a:t> </a:t>
            </a:r>
            <a:r>
              <a:rPr lang="en-US" altLang="zh-CN" dirty="0" smtClean="0"/>
              <a:t>10</a:t>
            </a:r>
            <a:r>
              <a:rPr lang="zh-CN" altLang="en-US" dirty="0" smtClean="0"/>
              <a:t> </a:t>
            </a:r>
            <a:r>
              <a:rPr lang="en-US" altLang="zh-CN" dirty="0" smtClean="0"/>
              <a:t>map</a:t>
            </a:r>
            <a:r>
              <a:rPr lang="zh-CN" altLang="en-US" dirty="0" smtClean="0"/>
              <a:t> </a:t>
            </a:r>
            <a:r>
              <a:rPr lang="en-US" altLang="zh-CN" dirty="0" smtClean="0"/>
              <a:t>service</a:t>
            </a:r>
            <a:r>
              <a:rPr lang="zh-CN" altLang="en-US" dirty="0" smtClean="0"/>
              <a:t> </a:t>
            </a:r>
            <a:r>
              <a:rPr lang="en-US" altLang="zh-CN" dirty="0" smtClean="0"/>
              <a:t>sites.</a:t>
            </a:r>
            <a:endParaRPr lang="en-US" dirty="0" smtClean="0"/>
          </a:p>
          <a:p>
            <a:pPr>
              <a:lnSpc>
                <a:spcPct val="80000"/>
              </a:lnSpc>
              <a:buFont typeface="Wingdings" charset="2"/>
              <a:buChar char="Ø"/>
            </a:pPr>
            <a:r>
              <a:rPr lang="en-US" dirty="0" smtClean="0"/>
              <a:t>Browsers: Five mainstream browsers and </a:t>
            </a:r>
            <a:r>
              <a:rPr lang="en-US" dirty="0" err="1" smtClean="0"/>
              <a:t>TorBrowser</a:t>
            </a:r>
            <a:r>
              <a:rPr lang="en-US" dirty="0" smtClean="0"/>
              <a:t> on both desktop and available mobile platforms. </a:t>
            </a:r>
          </a:p>
          <a:p>
            <a:pPr>
              <a:lnSpc>
                <a:spcPct val="80000"/>
              </a:lnSpc>
              <a:buFont typeface="Wingdings" charset="2"/>
              <a:buChar char="Ø"/>
            </a:pPr>
            <a:r>
              <a:rPr lang="en-US" dirty="0" smtClean="0"/>
              <a:t>Locations: US, UK, Australia, Singapore, and Japan.</a:t>
            </a:r>
            <a:endParaRPr lang="en-US" dirty="0"/>
          </a:p>
        </p:txBody>
      </p:sp>
      <p:sp>
        <p:nvSpPr>
          <p:cNvPr id="300" name="Shape 300"/>
          <p:cNvSpPr>
            <a:spLocks noGrp="1"/>
          </p:cNvSpPr>
          <p:nvPr>
            <p:ph type="sldNum" sz="quarter" idx="4294967295"/>
          </p:nvPr>
        </p:nvSpPr>
        <p:spPr>
          <a:xfrm>
            <a:off x="9320107" y="8779791"/>
            <a:ext cx="3034455" cy="520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r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  <a:t>17</a:t>
            </a:fld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6791910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build="p" bldLvl="5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/>
          </p:cNvSpPr>
          <p:nvPr>
            <p:ph type="title"/>
          </p:nvPr>
        </p:nvSpPr>
        <p:spPr>
          <a:xfrm>
            <a:off x="1" y="410384"/>
            <a:ext cx="13004800" cy="215900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lang="en-US" sz="6000" dirty="0" smtClean="0"/>
              <a:t>Websites with Location-Related</a:t>
            </a:r>
            <a:br>
              <a:rPr lang="en-US" sz="6000" dirty="0" smtClean="0"/>
            </a:br>
            <a:r>
              <a:rPr lang="en-US" sz="6000" dirty="0" smtClean="0"/>
              <a:t>Resources</a:t>
            </a:r>
            <a:endParaRPr sz="6000" dirty="0"/>
          </a:p>
        </p:txBody>
      </p:sp>
      <p:grpSp>
        <p:nvGrpSpPr>
          <p:cNvPr id="5" name="Group 4"/>
          <p:cNvGrpSpPr/>
          <p:nvPr/>
        </p:nvGrpSpPr>
        <p:grpSpPr>
          <a:xfrm>
            <a:off x="2436330" y="5838502"/>
            <a:ext cx="9954692" cy="1738907"/>
            <a:chOff x="2436330" y="5838502"/>
            <a:chExt cx="9954692" cy="1738907"/>
          </a:xfrm>
        </p:grpSpPr>
        <p:pic>
          <p:nvPicPr>
            <p:cNvPr id="274" name="image42.ti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36330" y="5838502"/>
              <a:ext cx="3725223" cy="126800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75" name="Shape 275"/>
            <p:cNvSpPr/>
            <p:nvPr/>
          </p:nvSpPr>
          <p:spPr>
            <a:xfrm>
              <a:off x="5694163" y="7023411"/>
              <a:ext cx="6696859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lvl="0">
                <a:defRPr sz="1800"/>
              </a:pPr>
              <a:r>
                <a:rPr sz="3600" dirty="0">
                  <a:solidFill>
                    <a:srgbClr val="C82506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62% of </a:t>
              </a:r>
              <a:r>
                <a:rPr lang="en-US" sz="3600" dirty="0" smtClean="0">
                  <a:solidFill>
                    <a:srgbClr val="C82506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55 top Alexa global sites</a:t>
              </a:r>
              <a:endParaRPr sz="3600" dirty="0">
                <a:solidFill>
                  <a:srgbClr val="C82506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276" name="Shape 276"/>
          <p:cNvSpPr>
            <a:spLocks noGrp="1"/>
          </p:cNvSpPr>
          <p:nvPr>
            <p:ph type="sldNum" sz="quarter" idx="4294967295"/>
          </p:nvPr>
        </p:nvSpPr>
        <p:spPr>
          <a:xfrm>
            <a:off x="9320107" y="8779791"/>
            <a:ext cx="3034455" cy="520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r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  <a:t>18</a:t>
            </a:fld>
            <a:endParaRPr sz="1200"/>
          </a:p>
        </p:txBody>
      </p:sp>
      <p:grpSp>
        <p:nvGrpSpPr>
          <p:cNvPr id="4" name="Group 3"/>
          <p:cNvGrpSpPr/>
          <p:nvPr/>
        </p:nvGrpSpPr>
        <p:grpSpPr>
          <a:xfrm>
            <a:off x="1704610" y="2965627"/>
            <a:ext cx="9508148" cy="1979441"/>
            <a:chOff x="1704610" y="2965627"/>
            <a:chExt cx="9508148" cy="197944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3302" y="3148351"/>
              <a:ext cx="2476500" cy="10160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73579" y="3148350"/>
              <a:ext cx="2919547" cy="803598"/>
            </a:xfrm>
            <a:prstGeom prst="rect">
              <a:avLst/>
            </a:prstGeom>
          </p:spPr>
        </p:pic>
        <p:pic>
          <p:nvPicPr>
            <p:cNvPr id="23" name="image26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704610" y="2965627"/>
              <a:ext cx="2500453" cy="13338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4" name="Shape 275"/>
            <p:cNvSpPr/>
            <p:nvPr/>
          </p:nvSpPr>
          <p:spPr>
            <a:xfrm>
              <a:off x="5799321" y="4391070"/>
              <a:ext cx="5413437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lvl="0">
                <a:defRPr sz="1800"/>
              </a:pPr>
              <a:r>
                <a:rPr lang="en-US" sz="3600" dirty="0" smtClean="0">
                  <a:solidFill>
                    <a:srgbClr val="C82506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All</a:t>
              </a:r>
              <a:r>
                <a:rPr lang="zh-CN" altLang="en-US" sz="3600" dirty="0" smtClean="0">
                  <a:solidFill>
                    <a:srgbClr val="C82506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 </a:t>
              </a:r>
              <a:r>
                <a:rPr lang="en-US" altLang="zh-CN" sz="3600" dirty="0" smtClean="0">
                  <a:solidFill>
                    <a:srgbClr val="C82506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of</a:t>
              </a:r>
              <a:r>
                <a:rPr lang="zh-CN" altLang="en-US" sz="3600" dirty="0" smtClean="0">
                  <a:solidFill>
                    <a:srgbClr val="C82506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 </a:t>
              </a:r>
              <a:r>
                <a:rPr lang="en-US" sz="3600" dirty="0" smtClean="0">
                  <a:solidFill>
                    <a:srgbClr val="C82506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11 map service sites</a:t>
              </a:r>
              <a:endParaRPr sz="3600" dirty="0">
                <a:solidFill>
                  <a:srgbClr val="C82506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86045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Geo</a:t>
            </a:r>
            <a:r>
              <a:rPr lang="en-US" altLang="zh-CN" sz="6000" dirty="0" smtClean="0"/>
              <a:t>-location</a:t>
            </a:r>
            <a:r>
              <a:rPr lang="zh-CN" altLang="en-US" sz="6000" dirty="0" smtClean="0"/>
              <a:t> </a:t>
            </a:r>
            <a:r>
              <a:rPr lang="en-US" altLang="zh-CN" sz="6000" dirty="0" smtClean="0"/>
              <a:t>in Browsers</a:t>
            </a:r>
            <a:endParaRPr lang="en-US" sz="60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3298164" y="3762488"/>
            <a:ext cx="6663563" cy="4043066"/>
            <a:chOff x="2501900" y="2687934"/>
            <a:chExt cx="8001000" cy="5207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1900" y="2687934"/>
              <a:ext cx="8001000" cy="5207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7399" y="3304107"/>
              <a:ext cx="6350000" cy="42164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84173" y="4633044"/>
            <a:ext cx="3801501" cy="919021"/>
            <a:chOff x="1106668" y="5774343"/>
            <a:chExt cx="3801501" cy="919021"/>
          </a:xfrm>
        </p:grpSpPr>
        <p:pic>
          <p:nvPicPr>
            <p:cNvPr id="12" name="image9.ti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06668" y="5774343"/>
              <a:ext cx="3724445" cy="9190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Shape 53"/>
            <p:cNvSpPr/>
            <p:nvPr/>
          </p:nvSpPr>
          <p:spPr>
            <a:xfrm>
              <a:off x="4155348" y="6001898"/>
              <a:ext cx="752821" cy="360556"/>
            </a:xfrm>
            <a:prstGeom prst="roundRect">
              <a:avLst>
                <a:gd name="adj" fmla="val 40796"/>
              </a:avLst>
            </a:prstGeom>
            <a:ln w="50800">
              <a:solidFill>
                <a:srgbClr val="C82506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65992" y="6657055"/>
            <a:ext cx="3098395" cy="1961724"/>
            <a:chOff x="5156199" y="3487329"/>
            <a:chExt cx="6896101" cy="3683003"/>
          </a:xfrm>
        </p:grpSpPr>
        <p:pic>
          <p:nvPicPr>
            <p:cNvPr id="15" name="image10.ti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156199" y="3487329"/>
              <a:ext cx="6896101" cy="36830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Shape 54"/>
            <p:cNvSpPr/>
            <p:nvPr/>
          </p:nvSpPr>
          <p:spPr>
            <a:xfrm>
              <a:off x="8033565" y="6592804"/>
              <a:ext cx="1060217" cy="360556"/>
            </a:xfrm>
            <a:prstGeom prst="roundRect">
              <a:avLst>
                <a:gd name="adj" fmla="val 43421"/>
              </a:avLst>
            </a:prstGeom>
            <a:ln w="50800">
              <a:solidFill>
                <a:srgbClr val="C82506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37392" y="2552253"/>
            <a:ext cx="2632172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Benefits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027038" y="2541081"/>
            <a:ext cx="2632172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Threats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9562" y="4019351"/>
            <a:ext cx="1905000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3730" y="6540275"/>
            <a:ext cx="2965480" cy="2224110"/>
          </a:xfrm>
          <a:prstGeom prst="rect">
            <a:avLst/>
          </a:prstGeom>
        </p:spPr>
      </p:pic>
      <p:sp>
        <p:nvSpPr>
          <p:cNvPr id="17" name="Shape 39"/>
          <p:cNvSpPr txBox="1">
            <a:spLocks/>
          </p:cNvSpPr>
          <p:nvPr/>
        </p:nvSpPr>
        <p:spPr>
          <a:xfrm>
            <a:off x="9320107" y="8779791"/>
            <a:ext cx="3034455" cy="520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r" defTabSz="584200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2pPr>
            <a:lvl3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3pPr>
            <a:lvl4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4pPr>
            <a:lvl5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5pPr>
            <a:lvl6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6pPr>
            <a:lvl7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7pPr>
            <a:lvl8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8pPr>
            <a:lvl9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9pPr>
          </a:lstStyle>
          <a:p>
            <a:pPr>
              <a:defRPr sz="1800"/>
            </a:pPr>
            <a:fld id="{86CB4B4D-7CA3-9044-876B-883B54F8677D}" type="slidenum">
              <a:rPr lang="en-US" sz="1199" smtClean="0"/>
              <a:pPr>
                <a:defRPr sz="1800"/>
              </a:pPr>
              <a:t>1</a:t>
            </a:fld>
            <a:endParaRPr lang="en-US" sz="1199" dirty="0"/>
          </a:p>
        </p:txBody>
      </p:sp>
    </p:spTree>
    <p:extLst>
      <p:ext uri="{BB962C8B-B14F-4D97-AF65-F5344CB8AC3E}">
        <p14:creationId xmlns:p14="http://schemas.microsoft.com/office/powerpoint/2010/main" val="1986876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/>
          </p:cNvSpPr>
          <p:nvPr>
            <p:ph type="title"/>
          </p:nvPr>
        </p:nvSpPr>
        <p:spPr>
          <a:xfrm>
            <a:off x="-891238" y="410384"/>
            <a:ext cx="14808201" cy="21590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altLang="zh-CN" sz="6000" dirty="0" smtClean="0"/>
              <a:t>Susceptible </a:t>
            </a:r>
            <a:r>
              <a:rPr lang="en-US" sz="6000" dirty="0" smtClean="0"/>
              <a:t>Browsers &amp; Platforms</a:t>
            </a:r>
            <a:endParaRPr sz="5800" dirty="0"/>
          </a:p>
        </p:txBody>
      </p:sp>
      <p:pic>
        <p:nvPicPr>
          <p:cNvPr id="268" name="image36.jpeg"/>
          <p:cNvPicPr/>
          <p:nvPr/>
        </p:nvPicPr>
        <p:blipFill>
          <a:blip r:embed="rId3">
            <a:extLst/>
          </a:blip>
          <a:srcRect l="11776" r="11776"/>
          <a:stretch>
            <a:fillRect/>
          </a:stretch>
        </p:blipFill>
        <p:spPr>
          <a:xfrm>
            <a:off x="1176364" y="3202939"/>
            <a:ext cx="1498101" cy="1456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age37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50031" y="3181386"/>
            <a:ext cx="1628727" cy="1530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age38.png"/>
          <p:cNvPicPr/>
          <p:nvPr/>
        </p:nvPicPr>
        <p:blipFill>
          <a:blip r:embed="rId5">
            <a:extLst/>
          </a:blip>
          <a:srcRect t="4880"/>
          <a:stretch>
            <a:fillRect/>
          </a:stretch>
        </p:blipFill>
        <p:spPr>
          <a:xfrm>
            <a:off x="4762627" y="3181387"/>
            <a:ext cx="1475871" cy="1456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image39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89063" y="3181385"/>
            <a:ext cx="1380432" cy="1456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age40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984257" y="3202939"/>
            <a:ext cx="1569031" cy="1434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image41.jpe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890388" y="3181385"/>
            <a:ext cx="2040011" cy="1509243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Shape 276"/>
          <p:cNvSpPr>
            <a:spLocks noGrp="1"/>
          </p:cNvSpPr>
          <p:nvPr>
            <p:ph type="sldNum" sz="quarter" idx="4294967295"/>
          </p:nvPr>
        </p:nvSpPr>
        <p:spPr>
          <a:xfrm>
            <a:off x="9320107" y="8779791"/>
            <a:ext cx="3034455" cy="520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r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  <a:t>19</a:t>
            </a:fld>
            <a:endParaRPr sz="1200"/>
          </a:p>
        </p:txBody>
      </p:sp>
      <p:pic>
        <p:nvPicPr>
          <p:cNvPr id="277" name="image43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63393" y="5460999"/>
            <a:ext cx="1507441" cy="1558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image44.png"/>
          <p:cNvPicPr/>
          <p:nvPr/>
        </p:nvPicPr>
        <p:blipFill>
          <a:blip r:embed="rId10">
            <a:extLst/>
          </a:blip>
          <a:srcRect l="11731" t="3122" r="12834"/>
          <a:stretch>
            <a:fillRect/>
          </a:stretch>
        </p:blipFill>
        <p:spPr>
          <a:xfrm>
            <a:off x="3124682" y="5460999"/>
            <a:ext cx="1454075" cy="1691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age45.png"/>
          <p:cNvPicPr/>
          <p:nvPr/>
        </p:nvPicPr>
        <p:blipFill>
          <a:blip r:embed="rId11">
            <a:extLst/>
          </a:blip>
          <a:srcRect l="3889" t="278" r="4444" b="3131"/>
          <a:stretch>
            <a:fillRect/>
          </a:stretch>
        </p:blipFill>
        <p:spPr>
          <a:xfrm>
            <a:off x="4787901" y="5460998"/>
            <a:ext cx="1450599" cy="1528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age46.png"/>
          <p:cNvPicPr/>
          <p:nvPr/>
        </p:nvPicPr>
        <p:blipFill>
          <a:blip r:embed="rId12">
            <a:extLst/>
          </a:blip>
          <a:srcRect l="6265" t="11809" r="17930" b="10839"/>
          <a:stretch>
            <a:fillRect/>
          </a:stretch>
        </p:blipFill>
        <p:spPr>
          <a:xfrm>
            <a:off x="10411940" y="5460998"/>
            <a:ext cx="1518459" cy="154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image47.png"/>
          <p:cNvPicPr/>
          <p:nvPr/>
        </p:nvPicPr>
        <p:blipFill>
          <a:blip r:embed="rId13">
            <a:extLst/>
          </a:blip>
          <a:srcRect l="23000" t="8801" r="23200" b="28398"/>
          <a:stretch>
            <a:fillRect/>
          </a:stretch>
        </p:blipFill>
        <p:spPr>
          <a:xfrm>
            <a:off x="6651881" y="5434277"/>
            <a:ext cx="1332377" cy="1555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age48.png"/>
          <p:cNvPicPr/>
          <p:nvPr/>
        </p:nvPicPr>
        <p:blipFill>
          <a:blip r:embed="rId14">
            <a:extLst/>
          </a:blip>
          <a:srcRect l="28906" t="5469" r="26563" b="42968"/>
          <a:stretch>
            <a:fillRect/>
          </a:stretch>
        </p:blipFill>
        <p:spPr>
          <a:xfrm>
            <a:off x="8442590" y="5313141"/>
            <a:ext cx="1447801" cy="1676401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/>
        </p:nvSpPr>
        <p:spPr>
          <a:xfrm>
            <a:off x="1060951" y="2326502"/>
            <a:ext cx="446333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3600">
                <a:solidFill>
                  <a:srgbClr val="C8250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Mainstream Browsers</a:t>
            </a:r>
          </a:p>
        </p:txBody>
      </p:sp>
      <p:sp>
        <p:nvSpPr>
          <p:cNvPr id="284" name="Shape 284"/>
          <p:cNvSpPr/>
          <p:nvPr/>
        </p:nvSpPr>
        <p:spPr>
          <a:xfrm>
            <a:off x="785409" y="7216535"/>
            <a:ext cx="377084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3600" dirty="0">
                <a:solidFill>
                  <a:srgbClr val="C8250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Desktop </a:t>
            </a:r>
            <a:r>
              <a:rPr lang="en-US" sz="3600" dirty="0" smtClean="0">
                <a:solidFill>
                  <a:srgbClr val="C8250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Platforms</a:t>
            </a:r>
            <a:endParaRPr sz="3600" dirty="0">
              <a:solidFill>
                <a:srgbClr val="C82506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85" name="Shape 285"/>
          <p:cNvSpPr/>
          <p:nvPr/>
        </p:nvSpPr>
        <p:spPr>
          <a:xfrm>
            <a:off x="6453336" y="7219470"/>
            <a:ext cx="3437055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3600" dirty="0">
                <a:solidFill>
                  <a:srgbClr val="C8250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Mobile </a:t>
            </a:r>
            <a:r>
              <a:rPr lang="en-US" sz="3600" dirty="0" smtClean="0">
                <a:solidFill>
                  <a:srgbClr val="C8250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Platforms</a:t>
            </a:r>
            <a:endParaRPr sz="3600" dirty="0">
              <a:solidFill>
                <a:srgbClr val="C82506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454495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0" animBg="1" advAuto="0"/>
      <p:bldP spid="269" grpId="0" animBg="1" advAuto="0"/>
      <p:bldP spid="270" grpId="0" animBg="1" advAuto="0"/>
      <p:bldP spid="271" grpId="0" animBg="1" advAuto="0"/>
      <p:bldP spid="272" grpId="0" animBg="1" advAuto="0"/>
      <p:bldP spid="273" grpId="0" animBg="1" advAuto="0"/>
      <p:bldP spid="277" grpId="0" animBg="1" advAuto="0"/>
      <p:bldP spid="278" grpId="0" animBg="1" advAuto="0"/>
      <p:bldP spid="279" grpId="0" animBg="1" advAuto="0"/>
      <p:bldP spid="280" grpId="0" animBg="1" advAuto="0"/>
      <p:bldP spid="281" grpId="0" animBg="1" advAuto="0"/>
      <p:bldP spid="282" grpId="0" animBg="1" advAuto="0"/>
      <p:bldP spid="283" grpId="0" animBg="1" advAuto="0"/>
      <p:bldP spid="284" grpId="0" animBg="1" advAuto="0"/>
      <p:bldP spid="285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xfrm>
            <a:off x="952500" y="444501"/>
            <a:ext cx="11099800" cy="2159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800"/>
            </a:lvl1pPr>
          </a:lstStyle>
          <a:p>
            <a:pPr lvl="0">
              <a:defRPr sz="1800"/>
            </a:pPr>
            <a:r>
              <a:rPr lang="en-US" altLang="zh-CN" sz="6000" dirty="0" smtClean="0"/>
              <a:t>Loading</a:t>
            </a:r>
            <a:r>
              <a:rPr lang="zh-CN" altLang="en-US" sz="6000" dirty="0" smtClean="0"/>
              <a:t> </a:t>
            </a:r>
            <a:r>
              <a:rPr lang="en-US" altLang="zh-CN" sz="6000" dirty="0" smtClean="0"/>
              <a:t>Time</a:t>
            </a:r>
            <a:r>
              <a:rPr lang="zh-CN" altLang="en-US" sz="6000" dirty="0" smtClean="0"/>
              <a:t>: </a:t>
            </a:r>
            <a:r>
              <a:rPr lang="en-US" altLang="zh-CN" sz="6000" dirty="0" smtClean="0"/>
              <a:t>Without</a:t>
            </a:r>
            <a:r>
              <a:rPr lang="zh-CN" altLang="en-US" sz="6000" dirty="0" smtClean="0"/>
              <a:t> </a:t>
            </a:r>
            <a:r>
              <a:rPr lang="en-US" altLang="zh-CN" sz="6000" dirty="0" smtClean="0"/>
              <a:t>Cache v.s.</a:t>
            </a:r>
            <a:r>
              <a:rPr lang="zh-CN" altLang="en-US" sz="6000" dirty="0" smtClean="0"/>
              <a:t> </a:t>
            </a:r>
            <a:r>
              <a:rPr lang="en-US" altLang="zh-CN" sz="6000" dirty="0" smtClean="0"/>
              <a:t>With</a:t>
            </a:r>
            <a:r>
              <a:rPr lang="zh-CN" altLang="en-US" sz="6000" dirty="0" smtClean="0"/>
              <a:t> </a:t>
            </a:r>
            <a:r>
              <a:rPr lang="en-US" altLang="zh-CN" sz="6000" dirty="0" smtClean="0"/>
              <a:t>Cache</a:t>
            </a:r>
            <a:endParaRPr sz="6000" dirty="0"/>
          </a:p>
        </p:txBody>
      </p:sp>
      <p:sp>
        <p:nvSpPr>
          <p:cNvPr id="199" name="Shape 199"/>
          <p:cNvSpPr/>
          <p:nvPr/>
        </p:nvSpPr>
        <p:spPr>
          <a:xfrm>
            <a:off x="249495" y="8007830"/>
            <a:ext cx="12266153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800" dirty="0"/>
              <a:t>The </a:t>
            </a:r>
            <a:r>
              <a:rPr lang="en-US" sz="2800" dirty="0" smtClean="0"/>
              <a:t>significant difference </a:t>
            </a:r>
            <a:r>
              <a:rPr lang="en-US" sz="2800" dirty="0"/>
              <a:t>between the page load time (in millisecond) of 100 </a:t>
            </a:r>
            <a:endParaRPr lang="en-US" sz="2800" dirty="0" smtClean="0"/>
          </a:p>
          <a:p>
            <a:r>
              <a:rPr lang="en-US" sz="2800" dirty="0" smtClean="0"/>
              <a:t>Craigslist </a:t>
            </a:r>
            <a:r>
              <a:rPr lang="en-US" sz="2800" dirty="0"/>
              <a:t>sites without cache (&gt; 1000 </a:t>
            </a:r>
            <a:r>
              <a:rPr lang="en-US" sz="2800" dirty="0" err="1"/>
              <a:t>ms</a:t>
            </a:r>
            <a:r>
              <a:rPr lang="en-US" sz="2800" dirty="0"/>
              <a:t>) and with cache </a:t>
            </a:r>
            <a:r>
              <a:rPr lang="en-US" sz="2800" dirty="0" smtClean="0"/>
              <a:t>(≈ </a:t>
            </a:r>
            <a:r>
              <a:rPr lang="en-US" sz="2800" dirty="0"/>
              <a:t>220 </a:t>
            </a:r>
            <a:r>
              <a:rPr lang="en-US" sz="2800" dirty="0" err="1"/>
              <a:t>ms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indicates geo-inference attacks with Craigslist 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7216332"/>
              </p:ext>
            </p:extLst>
          </p:nvPr>
        </p:nvGraphicFramePr>
        <p:xfrm>
          <a:off x="683821" y="2981992"/>
          <a:ext cx="11670740" cy="4780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25.png"/>
          <p:cNvPicPr/>
          <p:nvPr/>
        </p:nvPicPr>
        <p:blipFill>
          <a:blip r:embed="rId4">
            <a:extLst/>
          </a:blip>
          <a:srcRect t="26379" b="26379"/>
          <a:stretch>
            <a:fillRect/>
          </a:stretch>
        </p:blipFill>
        <p:spPr>
          <a:xfrm>
            <a:off x="10273625" y="2489741"/>
            <a:ext cx="2080937" cy="699066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7" name="Shape 276"/>
          <p:cNvSpPr txBox="1">
            <a:spLocks/>
          </p:cNvSpPr>
          <p:nvPr/>
        </p:nvSpPr>
        <p:spPr>
          <a:xfrm>
            <a:off x="9320107" y="8779791"/>
            <a:ext cx="3034455" cy="520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r" defTabSz="584200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2pPr>
            <a:lvl3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3pPr>
            <a:lvl4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4pPr>
            <a:lvl5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5pPr>
            <a:lvl6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6pPr>
            <a:lvl7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7pPr>
            <a:lvl8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8pPr>
            <a:lvl9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9pPr>
          </a:lstStyle>
          <a:p>
            <a:pPr>
              <a:defRPr sz="1800"/>
            </a:pPr>
            <a:fld id="{86CB4B4D-7CA3-9044-876B-883B54F8677D}" type="slidenum">
              <a:rPr lang="en-US" sz="1199" smtClean="0"/>
              <a:pPr>
                <a:defRPr sz="1800"/>
              </a:pPr>
              <a:t>20</a:t>
            </a:fld>
            <a:endParaRPr lang="en-US" sz="1199" dirty="0"/>
          </a:p>
        </p:txBody>
      </p:sp>
    </p:spTree>
    <p:extLst>
      <p:ext uri="{BB962C8B-B14F-4D97-AF65-F5344CB8AC3E}">
        <p14:creationId xmlns:p14="http://schemas.microsoft.com/office/powerpoint/2010/main" val="551217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 advAuto="0"/>
      <p:bldGraphic spid="12" grpId="0">
        <p:bldAsOne/>
      </p:bldGraphic>
      <p:bldP spid="6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Discussion of Defense Solutions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2123309"/>
            <a:ext cx="11099800" cy="6286500"/>
          </a:xfrm>
        </p:spPr>
        <p:txBody>
          <a:bodyPr/>
          <a:lstStyle/>
          <a:p>
            <a:pPr>
              <a:spcBef>
                <a:spcPts val="2000"/>
              </a:spcBef>
              <a:buFont typeface="Wingdings" charset="2"/>
              <a:buChar char="Ø"/>
            </a:pPr>
            <a:r>
              <a:rPr lang="en-US" dirty="0" smtClean="0"/>
              <a:t>Private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Browsing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TorBrowser</a:t>
            </a:r>
            <a:endParaRPr lang="en-US" altLang="zh-CN" dirty="0" smtClean="0"/>
          </a:p>
          <a:p>
            <a:pPr>
              <a:spcBef>
                <a:spcPts val="2000"/>
              </a:spcBef>
              <a:buFont typeface="Wingdings" charset="2"/>
              <a:buChar char="Ø"/>
            </a:pPr>
            <a:r>
              <a:rPr lang="en-US" dirty="0" smtClean="0"/>
              <a:t>Randomizing </a:t>
            </a:r>
            <a:r>
              <a:rPr lang="en-US" dirty="0"/>
              <a:t>timing </a:t>
            </a:r>
            <a:r>
              <a:rPr lang="en-US" dirty="0" smtClean="0"/>
              <a:t>measurements</a:t>
            </a:r>
          </a:p>
          <a:p>
            <a:pPr>
              <a:spcBef>
                <a:spcPts val="2000"/>
              </a:spcBef>
              <a:buFont typeface="Wingdings" charset="2"/>
              <a:buChar char="Ø"/>
            </a:pPr>
            <a:r>
              <a:rPr lang="en-US" dirty="0"/>
              <a:t>Segregating browser </a:t>
            </a:r>
            <a:r>
              <a:rPr lang="en-US" dirty="0" smtClean="0"/>
              <a:t>cache</a:t>
            </a:r>
          </a:p>
        </p:txBody>
      </p:sp>
      <p:sp>
        <p:nvSpPr>
          <p:cNvPr id="4" name="Shape 276"/>
          <p:cNvSpPr txBox="1">
            <a:spLocks/>
          </p:cNvSpPr>
          <p:nvPr/>
        </p:nvSpPr>
        <p:spPr>
          <a:xfrm>
            <a:off x="9320107" y="8779791"/>
            <a:ext cx="3034455" cy="520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r" defTabSz="584200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2pPr>
            <a:lvl3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3pPr>
            <a:lvl4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4pPr>
            <a:lvl5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5pPr>
            <a:lvl6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6pPr>
            <a:lvl7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7pPr>
            <a:lvl8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8pPr>
            <a:lvl9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9pPr>
          </a:lstStyle>
          <a:p>
            <a:pPr>
              <a:defRPr sz="1800"/>
            </a:pPr>
            <a:fld id="{86CB4B4D-7CA3-9044-876B-883B54F8677D}" type="slidenum">
              <a:rPr lang="en-US" sz="1199" smtClean="0"/>
              <a:pPr>
                <a:defRPr sz="1800"/>
              </a:pPr>
              <a:t>21</a:t>
            </a:fld>
            <a:endParaRPr lang="en-US" sz="1199" dirty="0"/>
          </a:p>
        </p:txBody>
      </p:sp>
    </p:spTree>
    <p:extLst>
      <p:ext uri="{BB962C8B-B14F-4D97-AF65-F5344CB8AC3E}">
        <p14:creationId xmlns:p14="http://schemas.microsoft.com/office/powerpoint/2010/main" val="2525544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400" y="2486068"/>
            <a:ext cx="544830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Private</a:t>
            </a: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 Browsing Mode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444501"/>
            <a:ext cx="11402062" cy="2159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Private</a:t>
            </a:r>
            <a:r>
              <a:rPr lang="zh-CN" altLang="en-US" sz="6000" dirty="0" smtClean="0"/>
              <a:t> </a:t>
            </a:r>
            <a:r>
              <a:rPr lang="en-US" altLang="zh-CN" sz="6000" dirty="0" smtClean="0"/>
              <a:t>Browsing</a:t>
            </a:r>
            <a:r>
              <a:rPr lang="zh-CN" altLang="en-US" sz="6000" dirty="0" smtClean="0"/>
              <a:t> </a:t>
            </a:r>
            <a:r>
              <a:rPr lang="en-US" altLang="zh-CN" sz="6000" dirty="0" smtClean="0"/>
              <a:t>Mode </a:t>
            </a:r>
            <a:br>
              <a:rPr lang="en-US" altLang="zh-CN" sz="6000" dirty="0" smtClean="0"/>
            </a:br>
            <a:r>
              <a:rPr lang="en-US" altLang="zh-CN" sz="6000" dirty="0" smtClean="0"/>
              <a:t>is not the Cure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702" y="2963981"/>
            <a:ext cx="6287591" cy="6324599"/>
          </a:xfrm>
        </p:spPr>
        <p:txBody>
          <a:bodyPr>
            <a:normAutofit fontScale="92500"/>
          </a:bodyPr>
          <a:lstStyle/>
          <a:p>
            <a:pPr>
              <a:spcBef>
                <a:spcPts val="2000"/>
              </a:spcBef>
              <a:buFont typeface="Wingdings" charset="2"/>
              <a:buChar char="Ø"/>
            </a:pPr>
            <a:r>
              <a:rPr lang="en-US" dirty="0" smtClean="0"/>
              <a:t>Clear browser</a:t>
            </a:r>
            <a:r>
              <a:rPr lang="zh-CN" altLang="en-US" dirty="0" smtClean="0"/>
              <a:t> </a:t>
            </a:r>
            <a:r>
              <a:rPr lang="en-US" dirty="0" smtClean="0"/>
              <a:t>cache after closing the window.</a:t>
            </a:r>
            <a:endParaRPr lang="en-US" altLang="zh-CN" dirty="0" smtClean="0"/>
          </a:p>
          <a:p>
            <a:pPr>
              <a:spcBef>
                <a:spcPts val="2000"/>
              </a:spcBef>
              <a:buFont typeface="Wingdings" charset="2"/>
              <a:buChar char="Ø"/>
            </a:pPr>
            <a:r>
              <a:rPr lang="en-US" dirty="0" smtClean="0"/>
              <a:t>Disable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disk</a:t>
            </a:r>
            <a:r>
              <a:rPr lang="zh-CN" altLang="en-US" dirty="0" smtClean="0"/>
              <a:t> </a:t>
            </a:r>
            <a:r>
              <a:rPr lang="en-US" altLang="zh-CN" dirty="0" smtClean="0"/>
              <a:t>cache,</a:t>
            </a:r>
            <a:r>
              <a:rPr lang="zh-CN" altLang="en-US" dirty="0" smtClean="0"/>
              <a:t> </a:t>
            </a:r>
            <a:r>
              <a:rPr lang="en-US" altLang="zh-CN" dirty="0" smtClean="0"/>
              <a:t>not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in-</a:t>
            </a:r>
            <a:r>
              <a:rPr lang="zh-CN" altLang="en-US" dirty="0" smtClean="0"/>
              <a:t> </a:t>
            </a:r>
            <a:r>
              <a:rPr lang="en-US" altLang="zh-CN" dirty="0" smtClean="0"/>
              <a:t>memory</a:t>
            </a:r>
            <a:r>
              <a:rPr lang="zh-CN" altLang="en-US" dirty="0" smtClean="0"/>
              <a:t> </a:t>
            </a:r>
            <a:r>
              <a:rPr lang="en-US" altLang="zh-CN" dirty="0" smtClean="0"/>
              <a:t>cache.</a:t>
            </a:r>
            <a:r>
              <a:rPr lang="zh-CN" altLang="en-US" dirty="0" smtClean="0"/>
              <a:t> </a:t>
            </a:r>
            <a:r>
              <a:rPr lang="en-US" altLang="zh-CN" dirty="0" smtClean="0"/>
              <a:t>(</a:t>
            </a:r>
            <a:r>
              <a:rPr lang="en-US" altLang="zh-CN" dirty="0" err="1" smtClean="0"/>
              <a:t>TorBrowser</a:t>
            </a:r>
            <a:r>
              <a:rPr lang="en-US" altLang="zh-CN" dirty="0" smtClean="0"/>
              <a:t>)</a:t>
            </a:r>
            <a:endParaRPr lang="en-US" dirty="0" smtClean="0"/>
          </a:p>
          <a:p>
            <a:pPr>
              <a:spcBef>
                <a:spcPts val="2000"/>
              </a:spcBef>
              <a:buFont typeface="Wingdings" charset="2"/>
              <a:buChar char="Ø"/>
            </a:pPr>
            <a:r>
              <a:rPr lang="en-US" dirty="0" smtClean="0"/>
              <a:t>It cannot prevent one site from inferring 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user’s</a:t>
            </a:r>
            <a:r>
              <a:rPr lang="zh-CN" altLang="en-US" dirty="0" smtClean="0"/>
              <a:t> </a:t>
            </a:r>
            <a:r>
              <a:rPr lang="en-US" dirty="0" smtClean="0"/>
              <a:t>geo-location from other sites</a:t>
            </a:r>
          </a:p>
          <a:p>
            <a:pPr lvl="1">
              <a:spcBef>
                <a:spcPts val="2000"/>
              </a:spcBef>
              <a:buFont typeface="Wingdings" charset="2"/>
              <a:buChar char="Ø"/>
            </a:pPr>
            <a:r>
              <a:rPr lang="en-US" sz="3000" dirty="0" smtClean="0"/>
              <a:t>Confirmed by</a:t>
            </a:r>
            <a:r>
              <a:rPr lang="zh-CN" altLang="en-US" sz="3000" dirty="0" smtClean="0"/>
              <a:t> </a:t>
            </a:r>
            <a:r>
              <a:rPr lang="en-US" sz="3000" dirty="0" smtClean="0"/>
              <a:t>experiments</a:t>
            </a:r>
            <a:r>
              <a:rPr lang="en-US" altLang="zh-CN" sz="3000" dirty="0" smtClean="0"/>
              <a:t>.</a:t>
            </a:r>
          </a:p>
          <a:p>
            <a:pPr>
              <a:spcBef>
                <a:spcPts val="2000"/>
              </a:spcBef>
              <a:buFont typeface="Wingdings" charset="2"/>
              <a:buChar char="Ø"/>
            </a:pPr>
            <a:r>
              <a:rPr lang="en-US" dirty="0" err="1"/>
              <a:t>C</a:t>
            </a:r>
            <a:r>
              <a:rPr lang="en-US" dirty="0" err="1" smtClean="0"/>
              <a:t>onceptionally</a:t>
            </a:r>
            <a:r>
              <a:rPr lang="en-US" altLang="zh-CN" dirty="0" smtClean="0"/>
              <a:t>,</a:t>
            </a:r>
            <a:r>
              <a:rPr lang="zh-CN" altLang="en-US" dirty="0" smtClean="0"/>
              <a:t> </a:t>
            </a:r>
            <a:r>
              <a:rPr lang="en-US" dirty="0" err="1" smtClean="0"/>
              <a:t>TorBrowser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VPN</a:t>
            </a:r>
            <a:r>
              <a:rPr lang="zh-CN" altLang="en-US" dirty="0" smtClean="0"/>
              <a:t> </a:t>
            </a:r>
            <a:r>
              <a:rPr lang="en-US" altLang="zh-CN" dirty="0" smtClean="0"/>
              <a:t>+</a:t>
            </a:r>
            <a:r>
              <a:rPr lang="zh-CN" altLang="en-US" dirty="0" smtClean="0"/>
              <a:t> </a:t>
            </a:r>
            <a:r>
              <a:rPr lang="en-US" altLang="zh-CN" dirty="0" smtClean="0"/>
              <a:t>Private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Browsing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Mode</a:t>
            </a:r>
            <a:endParaRPr lang="en-US" dirty="0" smtClean="0"/>
          </a:p>
        </p:txBody>
      </p:sp>
      <p:sp>
        <p:nvSpPr>
          <p:cNvPr id="4" name="Shape 276"/>
          <p:cNvSpPr txBox="1">
            <a:spLocks/>
          </p:cNvSpPr>
          <p:nvPr/>
        </p:nvSpPr>
        <p:spPr>
          <a:xfrm>
            <a:off x="9320107" y="8779791"/>
            <a:ext cx="3034455" cy="520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r" defTabSz="584200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2pPr>
            <a:lvl3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3pPr>
            <a:lvl4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4pPr>
            <a:lvl5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5pPr>
            <a:lvl6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6pPr>
            <a:lvl7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7pPr>
            <a:lvl8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8pPr>
            <a:lvl9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9pPr>
          </a:lstStyle>
          <a:p>
            <a:pPr>
              <a:defRPr sz="1800"/>
            </a:pPr>
            <a:fld id="{86CB4B4D-7CA3-9044-876B-883B54F8677D}" type="slidenum">
              <a:rPr lang="en-US" sz="1199" smtClean="0"/>
              <a:pPr>
                <a:defRPr sz="1800"/>
              </a:pPr>
              <a:t>22</a:t>
            </a:fld>
            <a:endParaRPr lang="en-US" sz="1199" dirty="0"/>
          </a:p>
        </p:txBody>
      </p:sp>
      <p:grpSp>
        <p:nvGrpSpPr>
          <p:cNvPr id="21" name="Group 20"/>
          <p:cNvGrpSpPr/>
          <p:nvPr/>
        </p:nvGrpSpPr>
        <p:grpSpPr>
          <a:xfrm>
            <a:off x="7086609" y="6430209"/>
            <a:ext cx="5041523" cy="1906404"/>
            <a:chOff x="290895" y="3362864"/>
            <a:chExt cx="3544821" cy="1340440"/>
          </a:xfrm>
        </p:grpSpPr>
        <p:sp>
          <p:nvSpPr>
            <p:cNvPr id="22" name="Rectangle 21"/>
            <p:cNvSpPr/>
            <p:nvPr/>
          </p:nvSpPr>
          <p:spPr>
            <a:xfrm>
              <a:off x="290895" y="3362864"/>
              <a:ext cx="3544821" cy="1340440"/>
            </a:xfrm>
            <a:prstGeom prst="rect">
              <a:avLst/>
            </a:prstGeom>
            <a:solidFill>
              <a:schemeClr val="bg1"/>
            </a:solidFill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Helvetica Ligh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86149" y="3724900"/>
              <a:ext cx="722422" cy="48920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Helvetica Light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044065" y="3724900"/>
              <a:ext cx="722422" cy="48920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Helvetica Light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321643" y="3724900"/>
              <a:ext cx="722422" cy="48920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Helvetica Ligh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772649" y="3724900"/>
              <a:ext cx="722422" cy="48920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Helvetica Ligh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61512" y="4286940"/>
              <a:ext cx="2672348" cy="36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latin typeface="Helvetica Light"/>
                  <a:ea typeface="Helvetica Light"/>
                  <a:cs typeface="Helvetica Light"/>
                  <a:sym typeface="Helvetica Light"/>
                </a:rPr>
                <a:t>Browser</a:t>
              </a:r>
              <a:r>
                <a:rPr lang="zh-CN" altLang="en-US" sz="2800" dirty="0" smtClean="0">
                  <a:latin typeface="Helvetica Light"/>
                  <a:ea typeface="Helvetica Light"/>
                  <a:cs typeface="Helvetica Light"/>
                  <a:sym typeface="Helvetica Light"/>
                </a:rPr>
                <a:t> </a:t>
              </a:r>
              <a:r>
                <a:rPr lang="en-US" altLang="zh-CN" sz="2800" dirty="0" smtClean="0">
                  <a:latin typeface="Helvetica Light"/>
                  <a:ea typeface="Helvetica Light"/>
                  <a:cs typeface="Helvetica Light"/>
                  <a:sym typeface="Helvetica Light"/>
                </a:rPr>
                <a:t>Cache</a:t>
              </a:r>
              <a:endParaRPr lang="en-US" sz="2800" dirty="0"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pic>
        <p:nvPicPr>
          <p:cNvPr id="29" name="Picture 2" descr="pasted-imag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809" y="7164468"/>
            <a:ext cx="915385" cy="33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" name="Picture 12" descr="pasted-imag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951" y="6923856"/>
            <a:ext cx="1025151" cy="73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8786" y="6975495"/>
            <a:ext cx="961951" cy="52859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6886646" y="2592421"/>
            <a:ext cx="5457225" cy="3099597"/>
            <a:chOff x="1165109" y="2876518"/>
            <a:chExt cx="5457225" cy="3099597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5109" y="2876518"/>
              <a:ext cx="5457225" cy="3099597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36" name="Picture 3" descr="pasted-image.t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898" y="3667927"/>
              <a:ext cx="1675962" cy="1666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37" name="Up-Down Arrow 36"/>
          <p:cNvSpPr/>
          <p:nvPr/>
        </p:nvSpPr>
        <p:spPr>
          <a:xfrm>
            <a:off x="7814418" y="5697008"/>
            <a:ext cx="304513" cy="1303887"/>
          </a:xfrm>
          <a:prstGeom prst="upDownArrow">
            <a:avLst/>
          </a:prstGeom>
          <a:solidFill>
            <a:srgbClr val="C82506"/>
          </a:solidFill>
          <a:ln w="25400" cap="flat">
            <a:solidFill>
              <a:srgbClr val="0365C0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pic>
        <p:nvPicPr>
          <p:cNvPr id="38" name="Picture 3" descr="pasted-image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461" y="6971020"/>
            <a:ext cx="642618" cy="63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2" name="Up-Down Arrow 41"/>
          <p:cNvSpPr/>
          <p:nvPr/>
        </p:nvSpPr>
        <p:spPr>
          <a:xfrm>
            <a:off x="8808963" y="5722408"/>
            <a:ext cx="304513" cy="1303887"/>
          </a:xfrm>
          <a:prstGeom prst="upDownArrow">
            <a:avLst/>
          </a:prstGeom>
          <a:solidFill>
            <a:schemeClr val="accent5"/>
          </a:solidFill>
          <a:ln w="25400" cap="flat">
            <a:solidFill>
              <a:srgbClr val="0365C0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sp>
        <p:nvSpPr>
          <p:cNvPr id="43" name="Up-Down Arrow 42"/>
          <p:cNvSpPr/>
          <p:nvPr/>
        </p:nvSpPr>
        <p:spPr>
          <a:xfrm>
            <a:off x="9913847" y="5692018"/>
            <a:ext cx="304513" cy="1303887"/>
          </a:xfrm>
          <a:prstGeom prst="upDownArrow">
            <a:avLst/>
          </a:prstGeom>
          <a:solidFill>
            <a:schemeClr val="accent5"/>
          </a:solidFill>
          <a:ln w="25400" cap="flat">
            <a:solidFill>
              <a:srgbClr val="0365C0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sp>
        <p:nvSpPr>
          <p:cNvPr id="44" name="Up-Down Arrow 43"/>
          <p:cNvSpPr/>
          <p:nvPr/>
        </p:nvSpPr>
        <p:spPr>
          <a:xfrm>
            <a:off x="10977680" y="5722408"/>
            <a:ext cx="304513" cy="1303887"/>
          </a:xfrm>
          <a:prstGeom prst="upDownArrow">
            <a:avLst/>
          </a:prstGeom>
          <a:solidFill>
            <a:schemeClr val="accent5"/>
          </a:solidFill>
          <a:ln w="25400" cap="flat">
            <a:solidFill>
              <a:srgbClr val="0365C0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14702" y="5697008"/>
            <a:ext cx="10593060" cy="2964610"/>
            <a:chOff x="1205871" y="3187148"/>
            <a:chExt cx="10593060" cy="296461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05871" y="3187148"/>
              <a:ext cx="10593060" cy="2964610"/>
            </a:xfrm>
            <a:prstGeom prst="rect">
              <a:avLst/>
            </a:prstGeom>
          </p:spPr>
        </p:pic>
        <p:sp>
          <p:nvSpPr>
            <p:cNvPr id="48" name="Shape 54"/>
            <p:cNvSpPr/>
            <p:nvPr/>
          </p:nvSpPr>
          <p:spPr>
            <a:xfrm>
              <a:off x="10792760" y="4696523"/>
              <a:ext cx="800091" cy="360556"/>
            </a:xfrm>
            <a:prstGeom prst="roundRect">
              <a:avLst>
                <a:gd name="adj" fmla="val 43421"/>
              </a:avLst>
            </a:prstGeom>
            <a:ln w="50800">
              <a:solidFill>
                <a:srgbClr val="C82506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49" name="Shape 54"/>
            <p:cNvSpPr/>
            <p:nvPr/>
          </p:nvSpPr>
          <p:spPr>
            <a:xfrm>
              <a:off x="10792760" y="5416306"/>
              <a:ext cx="800091" cy="360556"/>
            </a:xfrm>
            <a:prstGeom prst="roundRect">
              <a:avLst>
                <a:gd name="adj" fmla="val 43421"/>
              </a:avLst>
            </a:prstGeom>
            <a:ln w="50800">
              <a:solidFill>
                <a:srgbClr val="C82506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0" name="Shape 54"/>
            <p:cNvSpPr/>
            <p:nvPr/>
          </p:nvSpPr>
          <p:spPr>
            <a:xfrm>
              <a:off x="1205871" y="5416306"/>
              <a:ext cx="3036735" cy="360556"/>
            </a:xfrm>
            <a:prstGeom prst="roundRect">
              <a:avLst>
                <a:gd name="adj" fmla="val 43421"/>
              </a:avLst>
            </a:prstGeom>
            <a:ln w="50800">
              <a:solidFill>
                <a:srgbClr val="C82506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1" name="Shape 54"/>
            <p:cNvSpPr/>
            <p:nvPr/>
          </p:nvSpPr>
          <p:spPr>
            <a:xfrm>
              <a:off x="1205871" y="4696523"/>
              <a:ext cx="3036735" cy="360556"/>
            </a:xfrm>
            <a:prstGeom prst="roundRect">
              <a:avLst>
                <a:gd name="adj" fmla="val 43421"/>
              </a:avLst>
            </a:prstGeom>
            <a:ln w="50800">
              <a:solidFill>
                <a:srgbClr val="C82506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315385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7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444501"/>
            <a:ext cx="12420600" cy="2159000"/>
          </a:xfrm>
        </p:spPr>
        <p:txBody>
          <a:bodyPr>
            <a:normAutofit/>
          </a:bodyPr>
          <a:lstStyle/>
          <a:p>
            <a:pPr marL="934560" lvl="0" indent="-934560" defTabSz="473201">
              <a:spcBef>
                <a:spcPts val="3400"/>
              </a:spcBef>
              <a:defRPr sz="1800"/>
            </a:pPr>
            <a:r>
              <a:rPr lang="en-US" sz="6000" dirty="0"/>
              <a:t>Randomizing </a:t>
            </a:r>
            <a:r>
              <a:rPr lang="en-US" sz="6000" dirty="0" smtClean="0"/>
              <a:t>Timing </a:t>
            </a:r>
            <a:r>
              <a:rPr lang="en-US" sz="6000" dirty="0"/>
              <a:t>M</a:t>
            </a:r>
            <a:r>
              <a:rPr lang="en-US" sz="6000" dirty="0" smtClean="0"/>
              <a:t>easurements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2603501"/>
            <a:ext cx="4914900" cy="6324599"/>
          </a:xfrm>
        </p:spPr>
        <p:txBody>
          <a:bodyPr/>
          <a:lstStyle/>
          <a:p>
            <a:pPr>
              <a:spcBef>
                <a:spcPts val="2000"/>
              </a:spcBef>
              <a:buFont typeface="Wingdings" charset="2"/>
              <a:buChar char="Ø"/>
            </a:pPr>
            <a:r>
              <a:rPr lang="en-US" dirty="0" smtClean="0"/>
              <a:t>Add</a:t>
            </a:r>
            <a:r>
              <a:rPr lang="zh-CN" altLang="en-US" dirty="0" smtClean="0"/>
              <a:t> </a:t>
            </a:r>
            <a:r>
              <a:rPr lang="en-US" altLang="zh-CN" dirty="0" smtClean="0"/>
              <a:t>noise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into</a:t>
            </a:r>
            <a:r>
              <a:rPr lang="zh-CN" altLang="en-US" dirty="0" smtClean="0"/>
              <a:t> </a:t>
            </a:r>
            <a:r>
              <a:rPr lang="en-US" altLang="zh-CN" dirty="0" smtClean="0"/>
              <a:t>timing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measurement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mechanisms.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>
              <a:spcBef>
                <a:spcPts val="2000"/>
              </a:spcBef>
              <a:buFont typeface="Wingdings" charset="2"/>
              <a:buChar char="Ø"/>
            </a:pPr>
            <a:r>
              <a:rPr lang="en-US" dirty="0" smtClean="0"/>
              <a:t>Intricate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engineering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effort</a:t>
            </a:r>
            <a:r>
              <a:rPr lang="en-US" altLang="zh-CN" dirty="0"/>
              <a:t>.</a:t>
            </a:r>
            <a:endParaRPr lang="en-US" dirty="0" smtClean="0"/>
          </a:p>
        </p:txBody>
      </p:sp>
      <p:sp>
        <p:nvSpPr>
          <p:cNvPr id="4" name="Shape 276"/>
          <p:cNvSpPr txBox="1">
            <a:spLocks/>
          </p:cNvSpPr>
          <p:nvPr/>
        </p:nvSpPr>
        <p:spPr>
          <a:xfrm>
            <a:off x="9320107" y="8779791"/>
            <a:ext cx="3034455" cy="520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r" defTabSz="584200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2pPr>
            <a:lvl3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3pPr>
            <a:lvl4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4pPr>
            <a:lvl5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5pPr>
            <a:lvl6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6pPr>
            <a:lvl7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7pPr>
            <a:lvl8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8pPr>
            <a:lvl9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9pPr>
          </a:lstStyle>
          <a:p>
            <a:pPr>
              <a:defRPr sz="1800"/>
            </a:pPr>
            <a:fld id="{86CB4B4D-7CA3-9044-876B-883B54F8677D}" type="slidenum">
              <a:rPr lang="en-US" sz="1199" smtClean="0"/>
              <a:pPr>
                <a:defRPr sz="1800"/>
              </a:pPr>
              <a:t>23</a:t>
            </a:fld>
            <a:endParaRPr lang="en-US" sz="1199" dirty="0"/>
          </a:p>
        </p:txBody>
      </p:sp>
      <p:grpSp>
        <p:nvGrpSpPr>
          <p:cNvPr id="21" name="Group 20"/>
          <p:cNvGrpSpPr/>
          <p:nvPr/>
        </p:nvGrpSpPr>
        <p:grpSpPr>
          <a:xfrm>
            <a:off x="6889000" y="6435699"/>
            <a:ext cx="5041523" cy="1906404"/>
            <a:chOff x="290895" y="3362864"/>
            <a:chExt cx="3544821" cy="1340440"/>
          </a:xfrm>
        </p:grpSpPr>
        <p:sp>
          <p:nvSpPr>
            <p:cNvPr id="22" name="Rectangle 21"/>
            <p:cNvSpPr/>
            <p:nvPr/>
          </p:nvSpPr>
          <p:spPr>
            <a:xfrm>
              <a:off x="290895" y="3362864"/>
              <a:ext cx="3544821" cy="1340440"/>
            </a:xfrm>
            <a:prstGeom prst="rect">
              <a:avLst/>
            </a:prstGeom>
            <a:solidFill>
              <a:schemeClr val="bg1"/>
            </a:solidFill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Helvetica Ligh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86149" y="3724900"/>
              <a:ext cx="722422" cy="48920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Helvetica Light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044065" y="3724900"/>
              <a:ext cx="722422" cy="48920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Helvetica Light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321643" y="3724900"/>
              <a:ext cx="722422" cy="48920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Helvetica Ligh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772649" y="3724900"/>
              <a:ext cx="722422" cy="48920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Helvetica Ligh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61512" y="4286940"/>
              <a:ext cx="2672348" cy="36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latin typeface="Helvetica Light"/>
                  <a:ea typeface="Helvetica Light"/>
                  <a:cs typeface="Helvetica Light"/>
                  <a:sym typeface="Helvetica Light"/>
                </a:rPr>
                <a:t>Browser</a:t>
              </a:r>
              <a:r>
                <a:rPr lang="zh-CN" altLang="en-US" sz="2800" dirty="0" smtClean="0">
                  <a:latin typeface="Helvetica Light"/>
                  <a:ea typeface="Helvetica Light"/>
                  <a:cs typeface="Helvetica Light"/>
                  <a:sym typeface="Helvetica Light"/>
                </a:rPr>
                <a:t> </a:t>
              </a:r>
              <a:r>
                <a:rPr lang="en-US" altLang="zh-CN" sz="2800" dirty="0" smtClean="0">
                  <a:latin typeface="Helvetica Light"/>
                  <a:ea typeface="Helvetica Light"/>
                  <a:cs typeface="Helvetica Light"/>
                  <a:sym typeface="Helvetica Light"/>
                </a:rPr>
                <a:t>Cache</a:t>
              </a:r>
              <a:endParaRPr lang="en-US" sz="2800" dirty="0"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785" y="2618414"/>
            <a:ext cx="5457225" cy="30995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9" name="Picture 2" descr="pasted-imag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200" y="7169958"/>
            <a:ext cx="915385" cy="33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" name="Picture 12" descr="pasted-image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342" y="6929346"/>
            <a:ext cx="1025151" cy="73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1177" y="6980985"/>
            <a:ext cx="961951" cy="52859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3785" y="2644841"/>
            <a:ext cx="5492149" cy="30277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6217" y="2603501"/>
            <a:ext cx="5520129" cy="30432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34" name="Group 33"/>
          <p:cNvGrpSpPr/>
          <p:nvPr/>
        </p:nvGrpSpPr>
        <p:grpSpPr>
          <a:xfrm>
            <a:off x="6686217" y="2573026"/>
            <a:ext cx="5457225" cy="3099597"/>
            <a:chOff x="1165109" y="2876518"/>
            <a:chExt cx="5457225" cy="3099597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5109" y="2876518"/>
              <a:ext cx="5457225" cy="3099597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36" name="Picture 3" descr="pasted-image.ti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898" y="3667927"/>
              <a:ext cx="1675962" cy="1666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37" name="Up-Down Arrow 36"/>
          <p:cNvSpPr/>
          <p:nvPr/>
        </p:nvSpPr>
        <p:spPr>
          <a:xfrm>
            <a:off x="7616809" y="5677098"/>
            <a:ext cx="304513" cy="1303887"/>
          </a:xfrm>
          <a:prstGeom prst="upDownArrow">
            <a:avLst/>
          </a:prstGeom>
          <a:solidFill>
            <a:srgbClr val="C82506"/>
          </a:solidFill>
          <a:ln w="25400" cap="flat">
            <a:solidFill>
              <a:srgbClr val="0365C0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pic>
        <p:nvPicPr>
          <p:cNvPr id="38" name="Picture 3" descr="pasted-image.t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852" y="6976510"/>
            <a:ext cx="642618" cy="63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9" name="Up-Down Arrow 38"/>
          <p:cNvSpPr/>
          <p:nvPr/>
        </p:nvSpPr>
        <p:spPr>
          <a:xfrm>
            <a:off x="9716238" y="5672623"/>
            <a:ext cx="304513" cy="1303887"/>
          </a:xfrm>
          <a:prstGeom prst="upDownArrow">
            <a:avLst/>
          </a:prstGeom>
          <a:solidFill>
            <a:srgbClr val="FFFFFF"/>
          </a:solidFill>
          <a:ln w="25400" cap="flat">
            <a:solidFill>
              <a:srgbClr val="0365C0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sp>
        <p:nvSpPr>
          <p:cNvPr id="40" name="Up-Down Arrow 39"/>
          <p:cNvSpPr/>
          <p:nvPr/>
        </p:nvSpPr>
        <p:spPr>
          <a:xfrm>
            <a:off x="10780071" y="5672623"/>
            <a:ext cx="304513" cy="1303887"/>
          </a:xfrm>
          <a:prstGeom prst="upDownArrow">
            <a:avLst/>
          </a:prstGeom>
          <a:solidFill>
            <a:srgbClr val="FFFFFF"/>
          </a:solidFill>
          <a:ln w="25400" cap="flat">
            <a:solidFill>
              <a:srgbClr val="0365C0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sp>
        <p:nvSpPr>
          <p:cNvPr id="41" name="Up-Down Arrow 40"/>
          <p:cNvSpPr/>
          <p:nvPr/>
        </p:nvSpPr>
        <p:spPr>
          <a:xfrm>
            <a:off x="8630759" y="5646708"/>
            <a:ext cx="304513" cy="1303887"/>
          </a:xfrm>
          <a:prstGeom prst="upDownArrow">
            <a:avLst/>
          </a:prstGeom>
          <a:solidFill>
            <a:srgbClr val="FFFFFF"/>
          </a:solidFill>
          <a:ln w="25400" cap="flat">
            <a:solidFill>
              <a:srgbClr val="0365C0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sp>
        <p:nvSpPr>
          <p:cNvPr id="42" name="Up-Down Arrow 41"/>
          <p:cNvSpPr/>
          <p:nvPr/>
        </p:nvSpPr>
        <p:spPr>
          <a:xfrm>
            <a:off x="8611354" y="5677098"/>
            <a:ext cx="304513" cy="1303887"/>
          </a:xfrm>
          <a:prstGeom prst="upDownArrow">
            <a:avLst/>
          </a:prstGeom>
          <a:solidFill>
            <a:schemeClr val="accent5"/>
          </a:solidFill>
          <a:ln w="25400" cap="flat">
            <a:solidFill>
              <a:srgbClr val="0365C0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sp>
        <p:nvSpPr>
          <p:cNvPr id="43" name="Up-Down Arrow 42"/>
          <p:cNvSpPr/>
          <p:nvPr/>
        </p:nvSpPr>
        <p:spPr>
          <a:xfrm>
            <a:off x="9716238" y="5646708"/>
            <a:ext cx="304513" cy="1303887"/>
          </a:xfrm>
          <a:prstGeom prst="upDownArrow">
            <a:avLst/>
          </a:prstGeom>
          <a:solidFill>
            <a:schemeClr val="accent5"/>
          </a:solidFill>
          <a:ln w="25400" cap="flat">
            <a:solidFill>
              <a:srgbClr val="0365C0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sp>
        <p:nvSpPr>
          <p:cNvPr id="44" name="Up-Down Arrow 43"/>
          <p:cNvSpPr/>
          <p:nvPr/>
        </p:nvSpPr>
        <p:spPr>
          <a:xfrm>
            <a:off x="10780071" y="5677098"/>
            <a:ext cx="304513" cy="1303887"/>
          </a:xfrm>
          <a:prstGeom prst="upDownArrow">
            <a:avLst/>
          </a:prstGeom>
          <a:solidFill>
            <a:schemeClr val="accent5"/>
          </a:solidFill>
          <a:ln w="25400" cap="flat">
            <a:solidFill>
              <a:srgbClr val="0365C0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2052" y="6040404"/>
            <a:ext cx="596656" cy="59665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54568" y="6040404"/>
            <a:ext cx="596656" cy="59665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52312" y="6040404"/>
            <a:ext cx="596656" cy="59665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3516" y="6040404"/>
            <a:ext cx="596656" cy="59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350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444501"/>
            <a:ext cx="12420600" cy="2159000"/>
          </a:xfrm>
        </p:spPr>
        <p:txBody>
          <a:bodyPr>
            <a:normAutofit/>
          </a:bodyPr>
          <a:lstStyle/>
          <a:p>
            <a:pPr marL="934560" lvl="0" indent="-934560" defTabSz="473201">
              <a:spcBef>
                <a:spcPts val="3400"/>
              </a:spcBef>
              <a:defRPr sz="1800"/>
            </a:pPr>
            <a:r>
              <a:rPr lang="en-US" sz="6000" dirty="0" smtClean="0"/>
              <a:t>Segregating</a:t>
            </a:r>
            <a:r>
              <a:rPr lang="zh-CN" altLang="en-US" sz="6000" dirty="0" smtClean="0"/>
              <a:t> </a:t>
            </a:r>
            <a:r>
              <a:rPr lang="en-US" altLang="zh-CN" sz="6000" dirty="0" smtClean="0"/>
              <a:t>Browser</a:t>
            </a:r>
            <a:r>
              <a:rPr lang="zh-CN" altLang="en-US" sz="6000" dirty="0" smtClean="0"/>
              <a:t> </a:t>
            </a:r>
            <a:r>
              <a:rPr lang="en-US" altLang="zh-CN" sz="6000" dirty="0" smtClean="0"/>
              <a:t>Cache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2603501"/>
            <a:ext cx="4914900" cy="6324599"/>
          </a:xfrm>
        </p:spPr>
        <p:txBody>
          <a:bodyPr/>
          <a:lstStyle/>
          <a:p>
            <a:pPr>
              <a:spcBef>
                <a:spcPts val="2000"/>
              </a:spcBef>
              <a:buFont typeface="Wingdings" charset="2"/>
              <a:buChar char="Ø"/>
            </a:pPr>
            <a:r>
              <a:rPr lang="en-US" dirty="0" smtClean="0"/>
              <a:t>Deploy</a:t>
            </a:r>
            <a:r>
              <a:rPr lang="zh-CN" altLang="en-US" dirty="0" smtClean="0"/>
              <a:t> </a:t>
            </a:r>
            <a:r>
              <a:rPr lang="en-US" altLang="zh-CN" dirty="0" smtClean="0"/>
              <a:t>Same-Origin</a:t>
            </a:r>
            <a:r>
              <a:rPr lang="zh-CN" altLang="en-US" dirty="0" smtClean="0"/>
              <a:t> </a:t>
            </a:r>
            <a:r>
              <a:rPr lang="en-US" altLang="zh-CN" dirty="0" smtClean="0"/>
              <a:t>Policy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smtClean="0"/>
              <a:t>browser</a:t>
            </a:r>
            <a:r>
              <a:rPr lang="zh-CN" altLang="en-US" dirty="0" smtClean="0"/>
              <a:t> </a:t>
            </a:r>
            <a:r>
              <a:rPr lang="en-US" altLang="zh-CN" dirty="0" smtClean="0"/>
              <a:t>cache. [Jackson et al. WWW’06]</a:t>
            </a:r>
          </a:p>
          <a:p>
            <a:pPr>
              <a:spcBef>
                <a:spcPts val="2000"/>
              </a:spcBef>
              <a:buFont typeface="Wingdings" charset="2"/>
              <a:buChar char="Ø"/>
            </a:pPr>
            <a:r>
              <a:rPr lang="en-US" altLang="zh-CN" dirty="0" smtClean="0"/>
              <a:t>We</a:t>
            </a:r>
            <a:r>
              <a:rPr lang="zh-CN" altLang="en-US" dirty="0" smtClean="0"/>
              <a:t> </a:t>
            </a:r>
            <a:r>
              <a:rPr lang="en-US" altLang="zh-CN" dirty="0" smtClean="0"/>
              <a:t>experimented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Chromium</a:t>
            </a:r>
            <a:r>
              <a:rPr lang="zh-CN" altLang="en-US" dirty="0" smtClean="0"/>
              <a:t> </a:t>
            </a:r>
            <a:r>
              <a:rPr lang="en-US" altLang="zh-CN" dirty="0" smtClean="0"/>
              <a:t>34</a:t>
            </a:r>
          </a:p>
          <a:p>
            <a:pPr>
              <a:spcBef>
                <a:spcPts val="2000"/>
              </a:spcBef>
              <a:buFont typeface="Wingdings" charset="2"/>
              <a:buChar char="Ø"/>
            </a:pPr>
            <a:r>
              <a:rPr lang="en-US" altLang="zh-CN" dirty="0" smtClean="0"/>
              <a:t>High performance overhead for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Alexa</a:t>
            </a:r>
            <a:r>
              <a:rPr lang="en-US" altLang="zh-CN" dirty="0" smtClean="0"/>
              <a:t> Top 100 websites</a:t>
            </a:r>
          </a:p>
        </p:txBody>
      </p:sp>
      <p:sp>
        <p:nvSpPr>
          <p:cNvPr id="4" name="Shape 276"/>
          <p:cNvSpPr txBox="1">
            <a:spLocks/>
          </p:cNvSpPr>
          <p:nvPr/>
        </p:nvSpPr>
        <p:spPr>
          <a:xfrm>
            <a:off x="9320107" y="8779791"/>
            <a:ext cx="3034455" cy="520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r" defTabSz="584200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2pPr>
            <a:lvl3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3pPr>
            <a:lvl4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4pPr>
            <a:lvl5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5pPr>
            <a:lvl6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6pPr>
            <a:lvl7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7pPr>
            <a:lvl8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8pPr>
            <a:lvl9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9pPr>
          </a:lstStyle>
          <a:p>
            <a:pPr>
              <a:defRPr sz="1800"/>
            </a:pPr>
            <a:fld id="{86CB4B4D-7CA3-9044-876B-883B54F8677D}" type="slidenum">
              <a:rPr lang="en-US" sz="1199" smtClean="0"/>
              <a:pPr>
                <a:defRPr sz="1800"/>
              </a:pPr>
              <a:t>24</a:t>
            </a:fld>
            <a:endParaRPr lang="en-US" sz="1199" dirty="0"/>
          </a:p>
        </p:txBody>
      </p:sp>
      <p:grpSp>
        <p:nvGrpSpPr>
          <p:cNvPr id="21" name="Group 20"/>
          <p:cNvGrpSpPr/>
          <p:nvPr/>
        </p:nvGrpSpPr>
        <p:grpSpPr>
          <a:xfrm>
            <a:off x="6889000" y="6435699"/>
            <a:ext cx="5041523" cy="1906404"/>
            <a:chOff x="290895" y="3362864"/>
            <a:chExt cx="3544821" cy="1340440"/>
          </a:xfrm>
        </p:grpSpPr>
        <p:sp>
          <p:nvSpPr>
            <p:cNvPr id="22" name="Rectangle 21"/>
            <p:cNvSpPr/>
            <p:nvPr/>
          </p:nvSpPr>
          <p:spPr>
            <a:xfrm>
              <a:off x="290895" y="3362864"/>
              <a:ext cx="3544821" cy="1340440"/>
            </a:xfrm>
            <a:prstGeom prst="rect">
              <a:avLst/>
            </a:prstGeom>
            <a:solidFill>
              <a:schemeClr val="bg1"/>
            </a:solidFill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Helvetica Ligh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86149" y="3724900"/>
              <a:ext cx="722422" cy="48920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Helvetica Light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044065" y="3724900"/>
              <a:ext cx="722422" cy="48920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Helvetica Light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321643" y="3724900"/>
              <a:ext cx="722422" cy="48920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Helvetica Ligh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772649" y="3724900"/>
              <a:ext cx="722422" cy="48920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Helvetica Ligh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61512" y="4286940"/>
              <a:ext cx="2672348" cy="36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latin typeface="Helvetica Light"/>
                  <a:ea typeface="Helvetica Light"/>
                  <a:cs typeface="Helvetica Light"/>
                  <a:sym typeface="Helvetica Light"/>
                </a:rPr>
                <a:t>Browser</a:t>
              </a:r>
              <a:r>
                <a:rPr lang="zh-CN" altLang="en-US" sz="2800" dirty="0" smtClean="0">
                  <a:latin typeface="Helvetica Light"/>
                  <a:ea typeface="Helvetica Light"/>
                  <a:cs typeface="Helvetica Light"/>
                  <a:sym typeface="Helvetica Light"/>
                </a:rPr>
                <a:t> </a:t>
              </a:r>
              <a:r>
                <a:rPr lang="en-US" altLang="zh-CN" sz="2800" dirty="0" smtClean="0">
                  <a:latin typeface="Helvetica Light"/>
                  <a:ea typeface="Helvetica Light"/>
                  <a:cs typeface="Helvetica Light"/>
                  <a:sym typeface="Helvetica Light"/>
                </a:rPr>
                <a:t>Cache</a:t>
              </a:r>
              <a:endParaRPr lang="en-US" sz="2800" dirty="0"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785" y="2618414"/>
            <a:ext cx="5457225" cy="30995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9" name="Picture 2" descr="pasted-imag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200" y="7169958"/>
            <a:ext cx="915385" cy="33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" name="Picture 12" descr="pasted-image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342" y="6929346"/>
            <a:ext cx="1025151" cy="73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1177" y="6980985"/>
            <a:ext cx="961951" cy="52859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3785" y="2644841"/>
            <a:ext cx="5492149" cy="30277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6217" y="2603501"/>
            <a:ext cx="5520129" cy="30432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34" name="Group 33"/>
          <p:cNvGrpSpPr/>
          <p:nvPr/>
        </p:nvGrpSpPr>
        <p:grpSpPr>
          <a:xfrm>
            <a:off x="6686217" y="2573026"/>
            <a:ext cx="5457225" cy="3099597"/>
            <a:chOff x="1165109" y="2876518"/>
            <a:chExt cx="5457225" cy="3099597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5109" y="2876518"/>
              <a:ext cx="5457225" cy="3099597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36" name="Picture 3" descr="pasted-image.ti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898" y="3667927"/>
              <a:ext cx="1675962" cy="1666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37" name="Up-Down Arrow 36"/>
          <p:cNvSpPr/>
          <p:nvPr/>
        </p:nvSpPr>
        <p:spPr>
          <a:xfrm>
            <a:off x="7616809" y="5677098"/>
            <a:ext cx="304513" cy="1303887"/>
          </a:xfrm>
          <a:prstGeom prst="upDownArrow">
            <a:avLst/>
          </a:prstGeom>
          <a:solidFill>
            <a:srgbClr val="C82506"/>
          </a:solidFill>
          <a:ln w="25400" cap="flat">
            <a:solidFill>
              <a:srgbClr val="0365C0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pic>
        <p:nvPicPr>
          <p:cNvPr id="38" name="Picture 3" descr="pasted-image.t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852" y="6976510"/>
            <a:ext cx="642618" cy="63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2" name="Up-Down Arrow 41"/>
          <p:cNvSpPr/>
          <p:nvPr/>
        </p:nvSpPr>
        <p:spPr>
          <a:xfrm>
            <a:off x="8611354" y="5677098"/>
            <a:ext cx="304513" cy="1303887"/>
          </a:xfrm>
          <a:prstGeom prst="upDownArrow">
            <a:avLst/>
          </a:prstGeom>
          <a:solidFill>
            <a:schemeClr val="accent5"/>
          </a:solidFill>
          <a:ln w="25400" cap="flat">
            <a:solidFill>
              <a:srgbClr val="0365C0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sp>
        <p:nvSpPr>
          <p:cNvPr id="43" name="Up-Down Arrow 42"/>
          <p:cNvSpPr/>
          <p:nvPr/>
        </p:nvSpPr>
        <p:spPr>
          <a:xfrm>
            <a:off x="9716238" y="5646708"/>
            <a:ext cx="304513" cy="1303887"/>
          </a:xfrm>
          <a:prstGeom prst="upDownArrow">
            <a:avLst/>
          </a:prstGeom>
          <a:solidFill>
            <a:schemeClr val="accent5"/>
          </a:solidFill>
          <a:ln w="25400" cap="flat">
            <a:solidFill>
              <a:srgbClr val="0365C0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sp>
        <p:nvSpPr>
          <p:cNvPr id="44" name="Up-Down Arrow 43"/>
          <p:cNvSpPr/>
          <p:nvPr/>
        </p:nvSpPr>
        <p:spPr>
          <a:xfrm>
            <a:off x="10780071" y="5677098"/>
            <a:ext cx="304513" cy="1303887"/>
          </a:xfrm>
          <a:prstGeom prst="upDownArrow">
            <a:avLst/>
          </a:prstGeom>
          <a:solidFill>
            <a:schemeClr val="accent5"/>
          </a:solidFill>
          <a:ln w="25400" cap="flat">
            <a:solidFill>
              <a:srgbClr val="0365C0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graphicFrame>
        <p:nvGraphicFramePr>
          <p:cNvPr id="46" name="Chart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1982277"/>
              </p:ext>
            </p:extLst>
          </p:nvPr>
        </p:nvGraphicFramePr>
        <p:xfrm>
          <a:off x="810343" y="2602682"/>
          <a:ext cx="11300667" cy="3953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7474770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2" grpId="0" animBg="1"/>
      <p:bldP spid="43" grpId="0" animBg="1"/>
      <p:bldP spid="44" grpId="0" animBg="1"/>
      <p:bldGraphic spid="46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To Cache or Not To Cache?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051" y="2321296"/>
            <a:ext cx="11099800" cy="6286500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dirty="0"/>
              <a:t>No cache for location-sensitive resources</a:t>
            </a:r>
            <a:r>
              <a:rPr lang="en-US" dirty="0" smtClean="0"/>
              <a:t>.</a:t>
            </a:r>
          </a:p>
          <a:p>
            <a:pPr lvl="1">
              <a:buFont typeface="Wingdings" charset="2"/>
              <a:buChar char="Ø"/>
            </a:pPr>
            <a:r>
              <a:rPr lang="en-US" sz="3200" dirty="0" smtClean="0"/>
              <a:t>Cache-Control: no-cache HTTP response header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Open </a:t>
            </a:r>
            <a:r>
              <a:rPr lang="en-US" dirty="0"/>
              <a:t>challenge to design an efficient and secure caching </a:t>
            </a:r>
            <a:r>
              <a:rPr lang="en-US" dirty="0" smtClean="0"/>
              <a:t>mechanism in browsers.</a:t>
            </a:r>
            <a:endParaRPr lang="en-US" dirty="0"/>
          </a:p>
        </p:txBody>
      </p:sp>
      <p:sp>
        <p:nvSpPr>
          <p:cNvPr id="4" name="Shape 39"/>
          <p:cNvSpPr txBox="1">
            <a:spLocks/>
          </p:cNvSpPr>
          <p:nvPr/>
        </p:nvSpPr>
        <p:spPr>
          <a:xfrm>
            <a:off x="9320107" y="8779791"/>
            <a:ext cx="3034455" cy="520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r" defTabSz="584200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2pPr>
            <a:lvl3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3pPr>
            <a:lvl4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4pPr>
            <a:lvl5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5pPr>
            <a:lvl6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6pPr>
            <a:lvl7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7pPr>
            <a:lvl8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8pPr>
            <a:lvl9pPr algn="ctr" defTabSz="584200">
              <a:defRPr sz="3600">
                <a:latin typeface="+mj-lt"/>
                <a:ea typeface="+mj-ea"/>
                <a:cs typeface="+mj-cs"/>
                <a:sym typeface="Avenir Roman"/>
              </a:defRPr>
            </a:lvl9pPr>
          </a:lstStyle>
          <a:p>
            <a:pPr>
              <a:defRPr sz="1800"/>
            </a:pPr>
            <a:fld id="{86CB4B4D-7CA3-9044-876B-883B54F8677D}" type="slidenum">
              <a:rPr lang="en-US" sz="1199" smtClean="0"/>
              <a:pPr>
                <a:defRPr sz="1800"/>
              </a:pPr>
              <a:t>25</a:t>
            </a:fld>
            <a:endParaRPr lang="en-US" sz="1199" dirty="0"/>
          </a:p>
        </p:txBody>
      </p:sp>
    </p:spTree>
    <p:extLst>
      <p:ext uri="{BB962C8B-B14F-4D97-AF65-F5344CB8AC3E}">
        <p14:creationId xmlns:p14="http://schemas.microsoft.com/office/powerpoint/2010/main" val="21155679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pPr lvl="0">
              <a:defRPr sz="1800"/>
            </a:pPr>
            <a:r>
              <a:rPr sz="5800"/>
              <a:t>Conclusion</a:t>
            </a:r>
          </a:p>
        </p:txBody>
      </p:sp>
      <p:sp>
        <p:nvSpPr>
          <p:cNvPr id="299" name="Shape 299"/>
          <p:cNvSpPr>
            <a:spLocks noGrp="1"/>
          </p:cNvSpPr>
          <p:nvPr>
            <p:ph type="body" idx="1"/>
          </p:nvPr>
        </p:nvSpPr>
        <p:spPr>
          <a:xfrm>
            <a:off x="952500" y="1981200"/>
            <a:ext cx="11099800" cy="62865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buFont typeface="Wingdings" charset="2"/>
              <a:buChar char="Ø"/>
              <a:defRPr sz="1800"/>
            </a:pPr>
            <a:r>
              <a:rPr lang="en-US" sz="3599" dirty="0" smtClean="0"/>
              <a:t>Geo</a:t>
            </a:r>
            <a:r>
              <a:rPr sz="3599" dirty="0" smtClean="0"/>
              <a:t>-</a:t>
            </a:r>
            <a:r>
              <a:rPr sz="3599" dirty="0"/>
              <a:t>inference attacks via the browser </a:t>
            </a:r>
            <a:r>
              <a:rPr sz="3599" dirty="0" smtClean="0"/>
              <a:t>cache</a:t>
            </a:r>
            <a:endParaRPr lang="en-US" sz="3599" dirty="0" smtClean="0"/>
          </a:p>
          <a:p>
            <a:pPr lvl="0">
              <a:buFont typeface="Wingdings" charset="2"/>
              <a:buChar char="Ø"/>
              <a:defRPr sz="1800"/>
            </a:pPr>
            <a:r>
              <a:rPr lang="en-US" sz="3599" dirty="0" smtClean="0"/>
              <a:t>A</a:t>
            </a:r>
            <a:r>
              <a:rPr sz="3599" dirty="0" smtClean="0"/>
              <a:t>ll </a:t>
            </a:r>
            <a:r>
              <a:rPr sz="3599" dirty="0"/>
              <a:t>five mainstream browsers and </a:t>
            </a:r>
            <a:r>
              <a:rPr lang="en-US" sz="3599" dirty="0" smtClean="0"/>
              <a:t>even </a:t>
            </a:r>
            <a:r>
              <a:rPr sz="3599" dirty="0" err="1" smtClean="0"/>
              <a:t>TorBrowser</a:t>
            </a:r>
            <a:r>
              <a:rPr sz="3599" dirty="0"/>
              <a:t>, as well as </a:t>
            </a:r>
            <a:r>
              <a:rPr lang="en-US" sz="3599" dirty="0" smtClean="0"/>
              <a:t>11 map service sites and </a:t>
            </a:r>
            <a:r>
              <a:rPr sz="3599" dirty="0" smtClean="0"/>
              <a:t>62</a:t>
            </a:r>
            <a:r>
              <a:rPr sz="3599" dirty="0"/>
              <a:t>% of </a:t>
            </a:r>
            <a:r>
              <a:rPr lang="en-US" altLang="zh-CN" sz="3599" dirty="0" smtClean="0"/>
              <a:t>55</a:t>
            </a:r>
            <a:r>
              <a:rPr lang="zh-CN" altLang="en-US" sz="3599" dirty="0" smtClean="0"/>
              <a:t> </a:t>
            </a:r>
            <a:r>
              <a:rPr lang="en-US" altLang="zh-CN" sz="3599" dirty="0" smtClean="0"/>
              <a:t>top</a:t>
            </a:r>
            <a:r>
              <a:rPr lang="zh-CN" altLang="en-US" sz="3599" dirty="0" smtClean="0"/>
              <a:t> </a:t>
            </a:r>
            <a:r>
              <a:rPr sz="3599" dirty="0" smtClean="0"/>
              <a:t>Alexa websites</a:t>
            </a:r>
            <a:r>
              <a:rPr sz="3599" dirty="0"/>
              <a:t>, are susceptible to such attacks. </a:t>
            </a:r>
          </a:p>
          <a:p>
            <a:pPr lvl="0">
              <a:buFont typeface="Wingdings" charset="2"/>
              <a:buChar char="Ø"/>
              <a:defRPr sz="1800"/>
            </a:pPr>
            <a:r>
              <a:rPr lang="en-US" sz="3599" dirty="0" smtClean="0"/>
              <a:t>Discussion of </a:t>
            </a:r>
            <a:r>
              <a:rPr sz="3599" dirty="0" smtClean="0"/>
              <a:t>existing and potential defenses.</a:t>
            </a:r>
            <a:endParaRPr lang="en-US" sz="3599" dirty="0" smtClean="0"/>
          </a:p>
          <a:p>
            <a:pPr lvl="1">
              <a:buFont typeface="Wingdings" charset="2"/>
              <a:buChar char="Ø"/>
              <a:defRPr sz="1800"/>
            </a:pPr>
            <a:r>
              <a:rPr lang="en-US" sz="3599" dirty="0" smtClean="0"/>
              <a:t>Calling for actions</a:t>
            </a:r>
            <a:r>
              <a:rPr sz="3599" dirty="0" smtClean="0"/>
              <a:t> </a:t>
            </a:r>
            <a:endParaRPr lang="en-US" sz="3599" dirty="0"/>
          </a:p>
        </p:txBody>
      </p:sp>
      <p:sp>
        <p:nvSpPr>
          <p:cNvPr id="300" name="Shape 300"/>
          <p:cNvSpPr>
            <a:spLocks noGrp="1"/>
          </p:cNvSpPr>
          <p:nvPr>
            <p:ph type="sldNum" sz="quarter" idx="4294967295"/>
          </p:nvPr>
        </p:nvSpPr>
        <p:spPr>
          <a:xfrm>
            <a:off x="9320107" y="8779791"/>
            <a:ext cx="3034455" cy="520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r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  <a:t>26</a:t>
            </a:fld>
            <a:endParaRPr sz="12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1" build="p" bldLvl="5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/>
          </p:cNvSpPr>
          <p:nvPr>
            <p:ph type="title"/>
          </p:nvPr>
        </p:nvSpPr>
        <p:spPr>
          <a:xfrm>
            <a:off x="2153993" y="7036649"/>
            <a:ext cx="8030483" cy="200324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3200" dirty="0" err="1" smtClean="0"/>
              <a:t>Yaoqi</a:t>
            </a:r>
            <a:r>
              <a:rPr lang="en-US" sz="3200" dirty="0" smtClean="0"/>
              <a:t> </a:t>
            </a:r>
            <a:r>
              <a:rPr lang="en-US" sz="3200" dirty="0" err="1" smtClean="0"/>
              <a:t>Jia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sz="3200" dirty="0" smtClean="0"/>
              <a:t>E</a:t>
            </a:r>
            <a:r>
              <a:rPr sz="3200" dirty="0"/>
              <a:t>-mail: jiayaoqi@comp.nus.edu.sg</a:t>
            </a:r>
          </a:p>
        </p:txBody>
      </p:sp>
      <p:sp>
        <p:nvSpPr>
          <p:cNvPr id="307" name="Shape 307"/>
          <p:cNvSpPr>
            <a:spLocks noGrp="1"/>
          </p:cNvSpPr>
          <p:nvPr>
            <p:ph type="sldNum" sz="quarter" idx="4294967295"/>
          </p:nvPr>
        </p:nvSpPr>
        <p:spPr>
          <a:xfrm>
            <a:off x="9320107" y="8779791"/>
            <a:ext cx="3034455" cy="520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r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  <a:t>27</a:t>
            </a:fld>
            <a:endParaRPr sz="12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991" y="842292"/>
            <a:ext cx="7761484" cy="619366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pPr lvl="0">
              <a:defRPr sz="1800"/>
            </a:pPr>
            <a:r>
              <a:rPr sz="5800"/>
              <a:t>References</a:t>
            </a:r>
          </a:p>
        </p:txBody>
      </p:sp>
      <p:sp>
        <p:nvSpPr>
          <p:cNvPr id="303" name="Shape 303"/>
          <p:cNvSpPr>
            <a:spLocks noGrp="1"/>
          </p:cNvSpPr>
          <p:nvPr>
            <p:ph type="body" idx="1"/>
          </p:nvPr>
        </p:nvSpPr>
        <p:spPr>
          <a:xfrm>
            <a:off x="952500" y="2287051"/>
            <a:ext cx="11099800" cy="7052615"/>
          </a:xfrm>
          <a:prstGeom prst="rect">
            <a:avLst/>
          </a:prstGeom>
        </p:spPr>
        <p:txBody>
          <a:bodyPr anchor="t"/>
          <a:lstStyle/>
          <a:p>
            <a:pPr marL="0" lvl="0" indent="-259291">
              <a:lnSpc>
                <a:spcPct val="120000"/>
              </a:lnSpc>
              <a:spcBef>
                <a:spcPts val="800"/>
              </a:spcBef>
              <a:buFont typeface="Arial"/>
              <a:defRPr sz="1800"/>
            </a:pPr>
            <a:r>
              <a:rPr sz="2100" dirty="0"/>
              <a:t>D. Akhawe, A. Barth, P. E. Lam, J. Mitchell, and D. Song, “Towards a formal foundation of web security,” in </a:t>
            </a:r>
            <a:r>
              <a:rPr sz="2100" i="1" dirty="0"/>
              <a:t>Computer Security Foundations Symposium (CSF), 2010 23rd IEEE</a:t>
            </a:r>
            <a:r>
              <a:rPr sz="2100" dirty="0"/>
              <a:t>, 2010. </a:t>
            </a:r>
          </a:p>
          <a:p>
            <a:pPr marL="0" lvl="0" indent="-259291">
              <a:lnSpc>
                <a:spcPct val="120000"/>
              </a:lnSpc>
              <a:spcBef>
                <a:spcPts val="800"/>
              </a:spcBef>
              <a:buFont typeface="Arial"/>
              <a:defRPr sz="1800"/>
            </a:pPr>
            <a:r>
              <a:rPr sz="2100" dirty="0"/>
              <a:t>A. Bortz and D. Boneh, “Exposing private information by timing web applications,” in </a:t>
            </a:r>
            <a:r>
              <a:rPr sz="2100" i="1" dirty="0"/>
              <a:t>Proceedings of the 16th international conference on World Wide Web</a:t>
            </a:r>
            <a:r>
              <a:rPr sz="2100" dirty="0"/>
              <a:t>, 2007. </a:t>
            </a:r>
          </a:p>
          <a:p>
            <a:pPr marL="0" lvl="0" indent="-259291">
              <a:lnSpc>
                <a:spcPct val="120000"/>
              </a:lnSpc>
              <a:spcBef>
                <a:spcPts val="800"/>
              </a:spcBef>
              <a:buFont typeface="Arial"/>
              <a:defRPr sz="1800"/>
            </a:pPr>
            <a:r>
              <a:rPr sz="2100" dirty="0"/>
              <a:t>G. Wondracek, T. Holz, E. Kirda, and C. Kruegel, “A practical attack to de-anonymize social network users,” in </a:t>
            </a:r>
            <a:r>
              <a:rPr sz="2100" i="1" dirty="0"/>
              <a:t>Security and Privacy (SP), 2010 IEEE Symposium on</a:t>
            </a:r>
            <a:r>
              <a:rPr sz="2100" dirty="0"/>
              <a:t>, 2010. </a:t>
            </a:r>
          </a:p>
          <a:p>
            <a:pPr marL="0" lvl="0" indent="-259291">
              <a:lnSpc>
                <a:spcPct val="120000"/>
              </a:lnSpc>
              <a:spcBef>
                <a:spcPts val="800"/>
              </a:spcBef>
              <a:buFont typeface="Arial"/>
              <a:defRPr sz="1800"/>
            </a:pPr>
            <a:r>
              <a:rPr sz="2100" dirty="0"/>
              <a:t>Z. Weinberg, E. Y. Chen, P. R. Jayaraman, and C. Jackson, “I still know what you visited last summer: Leaking browsing history via user interaction and side channel attacks,” in </a:t>
            </a:r>
            <a:r>
              <a:rPr sz="2100" i="1" dirty="0"/>
              <a:t>Security and Privacy (SP), 2011 IEEE Symposium on</a:t>
            </a:r>
            <a:r>
              <a:rPr sz="2100" dirty="0"/>
              <a:t>, 2011. </a:t>
            </a:r>
          </a:p>
          <a:p>
            <a:pPr marL="0" lvl="0" indent="-259291">
              <a:lnSpc>
                <a:spcPct val="120000"/>
              </a:lnSpc>
              <a:spcBef>
                <a:spcPts val="800"/>
              </a:spcBef>
              <a:buFont typeface="Arial"/>
              <a:defRPr sz="1800"/>
            </a:pPr>
            <a:r>
              <a:rPr sz="2100" dirty="0"/>
              <a:t>M. Jakobsson and S. Stamm, “Invasive browser sniffing and countermeasures,” in </a:t>
            </a:r>
            <a:r>
              <a:rPr sz="2100" i="1" dirty="0"/>
              <a:t>Proceedings of the 15th international conference on World Wide Web</a:t>
            </a:r>
            <a:r>
              <a:rPr sz="2100" dirty="0"/>
              <a:t>, 2006. </a:t>
            </a:r>
          </a:p>
          <a:p>
            <a:pPr marL="0" lvl="0" indent="-259291">
              <a:lnSpc>
                <a:spcPct val="120000"/>
              </a:lnSpc>
              <a:spcBef>
                <a:spcPts val="800"/>
              </a:spcBef>
              <a:buFont typeface="Arial"/>
              <a:defRPr sz="1800"/>
            </a:pPr>
            <a:r>
              <a:rPr sz="2100" dirty="0"/>
              <a:t>G. Aggarwal, E. Bursztein, C. Jackson, and D. Boneh, “An analysis of private browsing modes in modern browsers,” in </a:t>
            </a:r>
            <a:r>
              <a:rPr sz="2100" i="1" dirty="0"/>
              <a:t>Proceedings of the 19th USENIX Conference on Security</a:t>
            </a:r>
            <a:r>
              <a:rPr sz="2100" dirty="0"/>
              <a:t>, ser. USENIX Security’10, 2010. </a:t>
            </a:r>
          </a:p>
        </p:txBody>
      </p:sp>
      <p:sp>
        <p:nvSpPr>
          <p:cNvPr id="304" name="Shape 304"/>
          <p:cNvSpPr>
            <a:spLocks noGrp="1"/>
          </p:cNvSpPr>
          <p:nvPr>
            <p:ph type="sldNum" sz="quarter" idx="4294967295"/>
          </p:nvPr>
        </p:nvSpPr>
        <p:spPr>
          <a:xfrm>
            <a:off x="9320107" y="8779791"/>
            <a:ext cx="3034455" cy="520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r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  <a:t>28</a:t>
            </a:fld>
            <a:endParaRPr sz="1200"/>
          </a:p>
        </p:txBody>
      </p:sp>
    </p:spTree>
    <p:extLst>
      <p:ext uri="{BB962C8B-B14F-4D97-AF65-F5344CB8AC3E}">
        <p14:creationId xmlns:p14="http://schemas.microsoft.com/office/powerpoint/2010/main" val="6113906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7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0357" y="2323830"/>
            <a:ext cx="9725151" cy="6734797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952498" y="503506"/>
            <a:ext cx="11402063" cy="1482979"/>
          </a:xfrm>
          <a:prstGeom prst="rect">
            <a:avLst/>
          </a:prstGeom>
        </p:spPr>
        <p:txBody>
          <a:bodyPr>
            <a:noAutofit/>
          </a:bodyPr>
          <a:lstStyle>
            <a:lvl1pPr defTabSz="543305">
              <a:defRPr sz="4800"/>
            </a:lvl1pPr>
          </a:lstStyle>
          <a:p>
            <a:pPr lvl="0">
              <a:defRPr sz="1800"/>
            </a:pPr>
            <a:r>
              <a:rPr lang="en-US" altLang="zh-CN" sz="6000" dirty="0" smtClean="0"/>
              <a:t>May I Access</a:t>
            </a:r>
            <a:r>
              <a:rPr lang="zh-CN" altLang="en-US" sz="6000" dirty="0" smtClean="0"/>
              <a:t> </a:t>
            </a:r>
            <a:r>
              <a:rPr lang="en-US" altLang="zh-CN" sz="6000" dirty="0" smtClean="0"/>
              <a:t>Your</a:t>
            </a:r>
            <a:r>
              <a:rPr lang="zh-CN" altLang="en-US" sz="6000" dirty="0" smtClean="0"/>
              <a:t> </a:t>
            </a:r>
            <a:r>
              <a:rPr lang="en-US" altLang="zh-CN" sz="6000" dirty="0" smtClean="0"/>
              <a:t>Geo-location?</a:t>
            </a:r>
            <a:endParaRPr sz="6000" dirty="0"/>
          </a:p>
        </p:txBody>
      </p:sp>
      <p:sp>
        <p:nvSpPr>
          <p:cNvPr id="39" name="Shape 39"/>
          <p:cNvSpPr>
            <a:spLocks noGrp="1"/>
          </p:cNvSpPr>
          <p:nvPr>
            <p:ph type="sldNum" sz="quarter" idx="4294967295"/>
          </p:nvPr>
        </p:nvSpPr>
        <p:spPr>
          <a:xfrm>
            <a:off x="9320107" y="8779791"/>
            <a:ext cx="3034455" cy="520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r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  <a:t>2</a:t>
            </a:fld>
            <a:endParaRPr sz="1200" dirty="0"/>
          </a:p>
        </p:txBody>
      </p:sp>
      <p:pic>
        <p:nvPicPr>
          <p:cNvPr id="40" name="image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89701" y="4864101"/>
            <a:ext cx="12700" cy="25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age5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0358" y="2296866"/>
            <a:ext cx="9764087" cy="6761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image6.png"/>
          <p:cNvPicPr/>
          <p:nvPr/>
        </p:nvPicPr>
        <p:blipFill>
          <a:blip r:embed="rId6">
            <a:extLst/>
          </a:blip>
          <a:srcRect l="22980" t="12134" r="20397" b="8185"/>
          <a:stretch>
            <a:fillRect/>
          </a:stretch>
        </p:blipFill>
        <p:spPr>
          <a:xfrm>
            <a:off x="10650639" y="3405224"/>
            <a:ext cx="694869" cy="814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image6.png"/>
          <p:cNvPicPr/>
          <p:nvPr/>
        </p:nvPicPr>
        <p:blipFill>
          <a:blip r:embed="rId6">
            <a:extLst/>
          </a:blip>
          <a:srcRect l="22980" t="12134" r="20397" b="8185"/>
          <a:stretch>
            <a:fillRect/>
          </a:stretch>
        </p:blipFill>
        <p:spPr>
          <a:xfrm>
            <a:off x="9662300" y="3405224"/>
            <a:ext cx="694869" cy="8147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329743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 advAuto="0"/>
      <p:bldP spid="42" grpId="0" animBg="1" advAuto="0"/>
      <p:bldP spid="44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952500" y="444501"/>
            <a:ext cx="11099800" cy="215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lang="en-US" sz="6000" dirty="0" smtClean="0"/>
              <a:t>Sources of </a:t>
            </a:r>
            <a:r>
              <a:rPr lang="en-US" altLang="zh-CN" sz="6000" dirty="0" smtClean="0"/>
              <a:t>Users’</a:t>
            </a:r>
            <a:r>
              <a:rPr lang="zh-CN" altLang="en-US" sz="6000" dirty="0" smtClean="0"/>
              <a:t> </a:t>
            </a:r>
            <a:r>
              <a:rPr lang="en-US" altLang="zh-CN" sz="6000" dirty="0" smtClean="0"/>
              <a:t>Geo-locations</a:t>
            </a:r>
            <a:endParaRPr sz="6000" dirty="0"/>
          </a:p>
        </p:txBody>
      </p:sp>
      <p:pic>
        <p:nvPicPr>
          <p:cNvPr id="67" name="image11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06675" y="7157087"/>
            <a:ext cx="1613432" cy="1622704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hape 80"/>
          <p:cNvSpPr>
            <a:spLocks noGrp="1"/>
          </p:cNvSpPr>
          <p:nvPr>
            <p:ph type="sldNum" sz="quarter" idx="4294967295"/>
          </p:nvPr>
        </p:nvSpPr>
        <p:spPr>
          <a:xfrm>
            <a:off x="9320107" y="8779791"/>
            <a:ext cx="3034455" cy="520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r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  <a:t>3</a:t>
            </a:fld>
            <a:endParaRPr sz="12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008" y="7157087"/>
            <a:ext cx="1620000" cy="16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0996" y="7157087"/>
            <a:ext cx="1622704" cy="162270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80996" y="5186680"/>
            <a:ext cx="7477404" cy="1440000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rgbClr val="0365C0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Browser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pic>
        <p:nvPicPr>
          <p:cNvPr id="23" name="image5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73009" y="2017467"/>
            <a:ext cx="3840999" cy="26053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" name="Group 14"/>
          <p:cNvGrpSpPr/>
          <p:nvPr/>
        </p:nvGrpSpPr>
        <p:grpSpPr>
          <a:xfrm>
            <a:off x="7493001" y="2017466"/>
            <a:ext cx="3841426" cy="2605333"/>
            <a:chOff x="7493001" y="2017466"/>
            <a:chExt cx="3841426" cy="2605333"/>
          </a:xfrm>
        </p:grpSpPr>
        <p:pic>
          <p:nvPicPr>
            <p:cNvPr id="24" name="image7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93001" y="2017466"/>
              <a:ext cx="3841426" cy="260533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8" name="Picture 3" descr="pasted-image.t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1126" y="2603501"/>
              <a:ext cx="1675962" cy="1666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9198540" y="7657085"/>
            <a:ext cx="37360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venir Roman"/>
              </a:rPr>
              <a:t>Not</a:t>
            </a:r>
            <a:r>
              <a:rPr kumimoji="0" lang="zh-CN" alt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venir Roman"/>
              </a:rPr>
              <a:t> </a:t>
            </a:r>
            <a:r>
              <a:rPr kumimoji="0" lang="en-US" altLang="zh-CN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venir Roman"/>
              </a:rPr>
              <a:t>reliable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venir Roman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dvAuto="0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952500" y="444501"/>
            <a:ext cx="11099800" cy="215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lang="en-US" sz="6000" dirty="0"/>
              <a:t>Problem Statement</a:t>
            </a:r>
            <a:endParaRPr sz="6000" dirty="0"/>
          </a:p>
        </p:txBody>
      </p:sp>
      <p:sp>
        <p:nvSpPr>
          <p:cNvPr id="80" name="Shape 80"/>
          <p:cNvSpPr>
            <a:spLocks noGrp="1"/>
          </p:cNvSpPr>
          <p:nvPr>
            <p:ph type="sldNum" sz="quarter" idx="4294967295"/>
          </p:nvPr>
        </p:nvSpPr>
        <p:spPr>
          <a:xfrm>
            <a:off x="9320107" y="8779791"/>
            <a:ext cx="3034455" cy="520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r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  <a:t>4</a:t>
            </a:fld>
            <a:endParaRPr sz="12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73" y="7385687"/>
            <a:ext cx="1622704" cy="162270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80996" y="5643880"/>
            <a:ext cx="7477404" cy="1440000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rgbClr val="0365C0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Browser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pic>
        <p:nvPicPr>
          <p:cNvPr id="23" name="image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3009" y="2246067"/>
            <a:ext cx="3840999" cy="26053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" name="Group 14"/>
          <p:cNvGrpSpPr/>
          <p:nvPr/>
        </p:nvGrpSpPr>
        <p:grpSpPr>
          <a:xfrm>
            <a:off x="7493001" y="2246066"/>
            <a:ext cx="3841426" cy="2605333"/>
            <a:chOff x="7493001" y="2017466"/>
            <a:chExt cx="3841426" cy="2605333"/>
          </a:xfrm>
        </p:grpSpPr>
        <p:pic>
          <p:nvPicPr>
            <p:cNvPr id="24" name="image7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493001" y="2017466"/>
              <a:ext cx="3841426" cy="260533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8" name="Picture 3" descr="pasted-image.t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1126" y="2603501"/>
              <a:ext cx="1675962" cy="1666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pic>
        <p:nvPicPr>
          <p:cNvPr id="13" name="image14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555728" y="3585880"/>
            <a:ext cx="1295944" cy="129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14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203700" y="5787880"/>
            <a:ext cx="1295944" cy="129600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4" name="Straight Arrow Connector 3"/>
          <p:cNvCxnSpPr/>
          <p:nvPr/>
        </p:nvCxnSpPr>
        <p:spPr>
          <a:xfrm flipH="1">
            <a:off x="5296444" y="4881880"/>
            <a:ext cx="3494682" cy="1214120"/>
          </a:xfrm>
          <a:prstGeom prst="straightConnector1">
            <a:avLst/>
          </a:prstGeom>
          <a:noFill/>
          <a:ln w="50800" cap="flat">
            <a:solidFill>
              <a:srgbClr val="FF0000"/>
            </a:solidFill>
            <a:prstDash val="dash"/>
            <a:bevel/>
            <a:tailEnd type="arrow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TextBox 6"/>
          <p:cNvSpPr txBox="1"/>
          <p:nvPr/>
        </p:nvSpPr>
        <p:spPr>
          <a:xfrm>
            <a:off x="6482777" y="4837290"/>
            <a:ext cx="436372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b="1" dirty="0">
                <a:solidFill>
                  <a:srgbClr val="FF0000"/>
                </a:solidFill>
              </a:rPr>
              <a:t>?</a:t>
            </a:r>
            <a:endParaRPr kumimoji="0" lang="en-US" sz="5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Avenir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31001" y="7551966"/>
            <a:ext cx="6047010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venir Roman"/>
              </a:rPr>
              <a:t>Can</a:t>
            </a:r>
            <a:r>
              <a:rPr kumimoji="0" lang="zh-CN" alt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venir Roman"/>
              </a:rPr>
              <a:t> </a:t>
            </a:r>
            <a:r>
              <a:rPr kumimoji="0" lang="en-US" altLang="zh-CN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venir Roman"/>
              </a:rPr>
              <a:t>the attacker infer</a:t>
            </a:r>
            <a:r>
              <a:rPr kumimoji="0" lang="zh-CN" alt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venir Roman"/>
              </a:rPr>
              <a:t> </a:t>
            </a:r>
            <a:r>
              <a:rPr kumimoji="0" lang="en-US" altLang="zh-CN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venir Roman"/>
              </a:rPr>
              <a:t>the</a:t>
            </a:r>
            <a:r>
              <a:rPr kumimoji="0" lang="zh-CN" alt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venir Roman"/>
              </a:rPr>
              <a:t> </a:t>
            </a:r>
            <a:r>
              <a:rPr kumimoji="0" lang="en-US" altLang="zh-CN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venir Roman"/>
              </a:rPr>
              <a:t>user’s</a:t>
            </a:r>
            <a:r>
              <a:rPr kumimoji="0" lang="zh-CN" alt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venir Roman"/>
              </a:rPr>
              <a:t> </a:t>
            </a:r>
            <a:r>
              <a:rPr kumimoji="0" lang="en-US" altLang="zh-CN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venir Roman"/>
              </a:rPr>
              <a:t>geo-location</a:t>
            </a:r>
            <a:r>
              <a:rPr kumimoji="0" lang="zh-CN" alt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venir Roman"/>
              </a:rPr>
              <a:t> </a:t>
            </a:r>
            <a:r>
              <a:rPr kumimoji="0" lang="en-US" altLang="zh-CN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venir Roman"/>
              </a:rPr>
              <a:t>from</a:t>
            </a:r>
            <a:r>
              <a:rPr kumimoji="0" lang="zh-CN" alt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venir Roman"/>
              </a:rPr>
              <a:t> </a:t>
            </a:r>
            <a:r>
              <a:rPr lang="en-US" altLang="zh-CN" sz="3200" dirty="0" smtClean="0">
                <a:solidFill>
                  <a:srgbClr val="000000"/>
                </a:solidFill>
              </a:rPr>
              <a:t>his</a:t>
            </a:r>
            <a:r>
              <a:rPr lang="zh-CN" altLang="en-US" sz="3200" dirty="0" smtClean="0">
                <a:solidFill>
                  <a:srgbClr val="000000"/>
                </a:solidFill>
              </a:rPr>
              <a:t> </a:t>
            </a:r>
            <a:r>
              <a:rPr kumimoji="0" lang="en-US" altLang="zh-CN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venir Roman"/>
              </a:rPr>
              <a:t>browser?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411188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dvAuto="0"/>
      <p:bldP spid="13" grpId="0" animBg="1" advAuto="0"/>
      <p:bldP spid="14" grpId="0" animBg="1" advAuto="0"/>
      <p:bldP spid="7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5800"/>
            </a:lvl1pPr>
          </a:lstStyle>
          <a:p>
            <a:pPr lvl="0">
              <a:defRPr sz="1800"/>
            </a:pPr>
            <a:r>
              <a:rPr lang="en-US" sz="6000" dirty="0" smtClean="0"/>
              <a:t>Our Contributions</a:t>
            </a:r>
            <a:endParaRPr sz="6000" dirty="0"/>
          </a:p>
        </p:txBody>
      </p:sp>
      <p:sp>
        <p:nvSpPr>
          <p:cNvPr id="299" name="Shape 299"/>
          <p:cNvSpPr>
            <a:spLocks noGrp="1"/>
          </p:cNvSpPr>
          <p:nvPr>
            <p:ph type="body" idx="1"/>
          </p:nvPr>
        </p:nvSpPr>
        <p:spPr>
          <a:xfrm>
            <a:off x="952500" y="1981200"/>
            <a:ext cx="11099800" cy="62865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2000"/>
              </a:spcBef>
              <a:buFont typeface="Wingdings" charset="2"/>
              <a:buChar char="Ø"/>
            </a:pPr>
            <a:r>
              <a:rPr lang="en-US" dirty="0" smtClean="0"/>
              <a:t>Geo</a:t>
            </a:r>
            <a:r>
              <a:rPr lang="en-US" dirty="0"/>
              <a:t>-inference attacks </a:t>
            </a:r>
            <a:r>
              <a:rPr lang="en-US" dirty="0" smtClean="0"/>
              <a:t>via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browser</a:t>
            </a:r>
            <a:r>
              <a:rPr lang="zh-CN" altLang="en-US" dirty="0" smtClean="0"/>
              <a:t> </a:t>
            </a:r>
            <a:r>
              <a:rPr lang="en-US" altLang="zh-CN" dirty="0" smtClean="0"/>
              <a:t>cache</a:t>
            </a:r>
            <a:endParaRPr lang="en-US" altLang="zh-CN" dirty="0"/>
          </a:p>
          <a:p>
            <a:pPr lvl="1">
              <a:spcBef>
                <a:spcPts val="2000"/>
              </a:spcBef>
              <a:buFont typeface="Wingdings" charset="2"/>
              <a:buChar char="Ø"/>
            </a:pPr>
            <a:r>
              <a:rPr lang="en-US" altLang="zh-CN" sz="3200" dirty="0"/>
              <a:t>Infer</a:t>
            </a:r>
            <a:r>
              <a:rPr lang="zh-CN" altLang="en-US" sz="3200" dirty="0"/>
              <a:t> </a:t>
            </a:r>
            <a:r>
              <a:rPr lang="en-US" altLang="zh-CN" sz="3200" dirty="0" smtClean="0"/>
              <a:t>a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user’s</a:t>
            </a:r>
            <a:r>
              <a:rPr lang="zh-CN" altLang="en-US" sz="3200" dirty="0" smtClean="0"/>
              <a:t> </a:t>
            </a:r>
            <a:r>
              <a:rPr lang="en-US" altLang="zh-CN" sz="3200" dirty="0"/>
              <a:t>country,</a:t>
            </a:r>
            <a:r>
              <a:rPr lang="zh-CN" altLang="en-US" sz="3200" dirty="0"/>
              <a:t> </a:t>
            </a:r>
            <a:r>
              <a:rPr lang="en-US" altLang="zh-CN" sz="3200" dirty="0"/>
              <a:t>city</a:t>
            </a:r>
            <a:r>
              <a:rPr lang="zh-CN" altLang="en-US" sz="3200" dirty="0"/>
              <a:t> </a:t>
            </a:r>
            <a:r>
              <a:rPr lang="en-US" altLang="zh-CN" sz="3200" dirty="0"/>
              <a:t>or</a:t>
            </a:r>
            <a:r>
              <a:rPr lang="zh-CN" altLang="en-US" sz="3200" dirty="0"/>
              <a:t> </a:t>
            </a:r>
            <a:r>
              <a:rPr lang="en-US" altLang="zh-CN" sz="3200" dirty="0"/>
              <a:t>even</a:t>
            </a:r>
            <a:r>
              <a:rPr lang="zh-CN" altLang="en-US" sz="3200" dirty="0"/>
              <a:t> </a:t>
            </a:r>
            <a:r>
              <a:rPr lang="en-US" altLang="zh-CN" sz="3200" dirty="0" smtClean="0"/>
              <a:t>neighborhood</a:t>
            </a:r>
          </a:p>
          <a:p>
            <a:pPr>
              <a:spcBef>
                <a:spcPts val="2000"/>
              </a:spcBef>
              <a:buFont typeface="Wingdings" charset="2"/>
              <a:buChar char="Ø"/>
            </a:pPr>
            <a:r>
              <a:rPr lang="en-US" altLang="zh-CN" dirty="0" smtClean="0"/>
              <a:t>Prevalence of </a:t>
            </a:r>
            <a:r>
              <a:rPr lang="en-US" altLang="zh-CN" dirty="0"/>
              <a:t>geo-inference </a:t>
            </a:r>
            <a:r>
              <a:rPr lang="en-US" altLang="zh-CN" dirty="0" smtClean="0"/>
              <a:t>attacks</a:t>
            </a:r>
          </a:p>
          <a:p>
            <a:pPr lvl="1">
              <a:spcBef>
                <a:spcPts val="2000"/>
              </a:spcBef>
              <a:buFont typeface="Wingdings" charset="2"/>
              <a:buChar char="Ø"/>
            </a:pPr>
            <a:r>
              <a:rPr lang="en-US" altLang="zh-CN" sz="3200" dirty="0"/>
              <a:t>Five mainstream browsers </a:t>
            </a:r>
            <a:r>
              <a:rPr lang="en-US" altLang="zh-CN" sz="3200" dirty="0" smtClean="0"/>
              <a:t>and even </a:t>
            </a:r>
            <a:r>
              <a:rPr lang="en-US" altLang="zh-CN" sz="3200" dirty="0" err="1" smtClean="0"/>
              <a:t>TorBrowser</a:t>
            </a:r>
            <a:endParaRPr lang="en-US" altLang="zh-CN" sz="3200" dirty="0" smtClean="0"/>
          </a:p>
          <a:p>
            <a:pPr lvl="1">
              <a:spcBef>
                <a:spcPts val="2000"/>
              </a:spcBef>
              <a:buFont typeface="Wingdings" charset="2"/>
              <a:buChar char="Ø"/>
            </a:pPr>
            <a:r>
              <a:rPr lang="en-US" altLang="zh-CN" sz="3200" dirty="0" smtClean="0"/>
              <a:t>55 top</a:t>
            </a:r>
            <a:r>
              <a:rPr lang="zh-CN" altLang="en-US" sz="3200" dirty="0" smtClean="0"/>
              <a:t> </a:t>
            </a:r>
            <a:r>
              <a:rPr lang="en-US" altLang="zh-CN" sz="3200" dirty="0" err="1" smtClean="0"/>
              <a:t>Alexa</a:t>
            </a:r>
            <a:r>
              <a:rPr lang="en-US" altLang="zh-CN" sz="3200" dirty="0" smtClean="0"/>
              <a:t> and </a:t>
            </a:r>
            <a:r>
              <a:rPr lang="en-US" altLang="zh-CN" sz="3200" dirty="0"/>
              <a:t>11 </a:t>
            </a:r>
            <a:r>
              <a:rPr lang="en-US" altLang="zh-CN" sz="3200" dirty="0" smtClean="0"/>
              <a:t>map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service websites</a:t>
            </a:r>
          </a:p>
          <a:p>
            <a:pPr>
              <a:spcBef>
                <a:spcPts val="2000"/>
              </a:spcBef>
              <a:buFont typeface="Wingdings" charset="2"/>
              <a:buChar char="Ø"/>
            </a:pPr>
            <a:r>
              <a:rPr lang="en-US" altLang="zh-CN" dirty="0" smtClean="0"/>
              <a:t>Pros </a:t>
            </a:r>
            <a:r>
              <a:rPr lang="en-US" altLang="zh-CN" dirty="0"/>
              <a:t>&amp; cons of potential solutions</a:t>
            </a:r>
          </a:p>
        </p:txBody>
      </p:sp>
      <p:sp>
        <p:nvSpPr>
          <p:cNvPr id="300" name="Shape 300"/>
          <p:cNvSpPr>
            <a:spLocks noGrp="1"/>
          </p:cNvSpPr>
          <p:nvPr>
            <p:ph type="sldNum" sz="quarter" idx="4294967295"/>
          </p:nvPr>
        </p:nvSpPr>
        <p:spPr>
          <a:xfrm>
            <a:off x="9320107" y="8779791"/>
            <a:ext cx="3034455" cy="520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r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  <a:t>5</a:t>
            </a:fld>
            <a:endParaRPr sz="1200"/>
          </a:p>
        </p:txBody>
      </p:sp>
    </p:spTree>
    <p:extLst>
      <p:ext uri="{BB962C8B-B14F-4D97-AF65-F5344CB8AC3E}">
        <p14:creationId xmlns:p14="http://schemas.microsoft.com/office/powerpoint/2010/main" val="40253862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381000" y="444501"/>
            <a:ext cx="12446000" cy="2159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sz="1800"/>
            </a:pPr>
            <a:r>
              <a:rPr lang="en-US" altLang="zh-CN" sz="6000" dirty="0" smtClean="0"/>
              <a:t>Timing</a:t>
            </a:r>
            <a:r>
              <a:rPr lang="zh-CN" altLang="en-US" sz="6000" dirty="0" smtClean="0"/>
              <a:t> </a:t>
            </a:r>
            <a:r>
              <a:rPr lang="en-US" altLang="zh-CN" sz="6000" dirty="0" smtClean="0"/>
              <a:t>Channels</a:t>
            </a:r>
            <a:r>
              <a:rPr lang="zh-CN" altLang="en-US" sz="6000" dirty="0" smtClean="0"/>
              <a:t> </a:t>
            </a:r>
            <a:r>
              <a:rPr lang="en-US" altLang="zh-CN" sz="6000" dirty="0" smtClean="0"/>
              <a:t>via</a:t>
            </a:r>
            <a:r>
              <a:rPr lang="zh-CN" altLang="en-US" sz="6000" dirty="0" smtClean="0"/>
              <a:t> </a:t>
            </a:r>
            <a:r>
              <a:rPr lang="en-US" altLang="zh-CN" sz="6000" dirty="0" smtClean="0"/>
              <a:t>the</a:t>
            </a:r>
            <a:r>
              <a:rPr lang="zh-CN" altLang="en-US" sz="6000" dirty="0" smtClean="0"/>
              <a:t> </a:t>
            </a:r>
            <a:r>
              <a:rPr lang="en-US" altLang="zh-CN" sz="6000" dirty="0" smtClean="0"/>
              <a:t>Browser</a:t>
            </a:r>
            <a:r>
              <a:rPr lang="zh-CN" altLang="en-US" sz="6000" dirty="0" smtClean="0"/>
              <a:t> </a:t>
            </a:r>
            <a:r>
              <a:rPr lang="en-US" altLang="zh-CN" sz="6000" dirty="0" smtClean="0"/>
              <a:t>Cache (I)</a:t>
            </a:r>
            <a:endParaRPr sz="6000" dirty="0"/>
          </a:p>
        </p:txBody>
      </p:sp>
      <p:sp>
        <p:nvSpPr>
          <p:cNvPr id="80" name="Shape 80"/>
          <p:cNvSpPr>
            <a:spLocks noGrp="1"/>
          </p:cNvSpPr>
          <p:nvPr>
            <p:ph type="sldNum" sz="quarter" idx="4294967295"/>
          </p:nvPr>
        </p:nvSpPr>
        <p:spPr>
          <a:xfrm>
            <a:off x="9320107" y="8779791"/>
            <a:ext cx="3034455" cy="520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r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  <a:t>6</a:t>
            </a:fld>
            <a:endParaRPr sz="1200"/>
          </a:p>
        </p:txBody>
      </p:sp>
      <p:grpSp>
        <p:nvGrpSpPr>
          <p:cNvPr id="7" name="Group 6"/>
          <p:cNvGrpSpPr/>
          <p:nvPr/>
        </p:nvGrpSpPr>
        <p:grpSpPr>
          <a:xfrm>
            <a:off x="4128936" y="6666647"/>
            <a:ext cx="5041523" cy="1906404"/>
            <a:chOff x="290895" y="3362864"/>
            <a:chExt cx="3544821" cy="1340440"/>
          </a:xfrm>
        </p:grpSpPr>
        <p:sp>
          <p:nvSpPr>
            <p:cNvPr id="8" name="Rectangle 7"/>
            <p:cNvSpPr/>
            <p:nvPr/>
          </p:nvSpPr>
          <p:spPr>
            <a:xfrm>
              <a:off x="290895" y="3362864"/>
              <a:ext cx="3544821" cy="1340440"/>
            </a:xfrm>
            <a:prstGeom prst="rect">
              <a:avLst/>
            </a:prstGeom>
            <a:solidFill>
              <a:schemeClr val="bg1"/>
            </a:solidFill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Helvetica Ligh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86149" y="3724900"/>
              <a:ext cx="722422" cy="48920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Helvetica Ligh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044065" y="3724900"/>
              <a:ext cx="722422" cy="48920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Helvetica Light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21643" y="3724900"/>
              <a:ext cx="722422" cy="48920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Helvetica Light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72649" y="3724900"/>
              <a:ext cx="722422" cy="48920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Helvetica Ligh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1512" y="4286940"/>
              <a:ext cx="2672348" cy="36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latin typeface="Helvetica Light"/>
                  <a:ea typeface="Helvetica Light"/>
                  <a:cs typeface="Helvetica Light"/>
                  <a:sym typeface="Helvetica Light"/>
                </a:rPr>
                <a:t>Browser</a:t>
              </a:r>
              <a:endParaRPr lang="en-US" sz="2800" dirty="0"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721" y="2849362"/>
            <a:ext cx="5457225" cy="30995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3" name="Picture 2" descr="pasted-imag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136" y="7400906"/>
            <a:ext cx="915385" cy="33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" name="Picture 12" descr="pasted-image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278" y="7160294"/>
            <a:ext cx="1025151" cy="73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1113" y="7211933"/>
            <a:ext cx="961951" cy="5285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3721" y="2875789"/>
            <a:ext cx="5492149" cy="30277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6153" y="2834449"/>
            <a:ext cx="5520129" cy="30432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7" name="Up-Down Arrow 26"/>
          <p:cNvSpPr/>
          <p:nvPr/>
        </p:nvSpPr>
        <p:spPr>
          <a:xfrm>
            <a:off x="6956174" y="5903571"/>
            <a:ext cx="304513" cy="1303887"/>
          </a:xfrm>
          <a:prstGeom prst="upDownArrow">
            <a:avLst/>
          </a:prstGeom>
          <a:solidFill>
            <a:srgbClr val="FFFFFF"/>
          </a:solidFill>
          <a:ln w="25400" cap="flat">
            <a:solidFill>
              <a:srgbClr val="0365C0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sp>
        <p:nvSpPr>
          <p:cNvPr id="28" name="Up-Down Arrow 27"/>
          <p:cNvSpPr/>
          <p:nvPr/>
        </p:nvSpPr>
        <p:spPr>
          <a:xfrm>
            <a:off x="8020007" y="5903571"/>
            <a:ext cx="304513" cy="1303887"/>
          </a:xfrm>
          <a:prstGeom prst="upDownArrow">
            <a:avLst/>
          </a:prstGeom>
          <a:solidFill>
            <a:srgbClr val="FFFFFF"/>
          </a:solidFill>
          <a:ln w="25400" cap="flat">
            <a:solidFill>
              <a:srgbClr val="0365C0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sp>
        <p:nvSpPr>
          <p:cNvPr id="18" name="Up-Down Arrow 17"/>
          <p:cNvSpPr/>
          <p:nvPr/>
        </p:nvSpPr>
        <p:spPr>
          <a:xfrm>
            <a:off x="5870695" y="5877656"/>
            <a:ext cx="304513" cy="1303887"/>
          </a:xfrm>
          <a:prstGeom prst="upDownArrow">
            <a:avLst/>
          </a:prstGeom>
          <a:solidFill>
            <a:srgbClr val="FFFFFF"/>
          </a:solidFill>
          <a:ln w="25400" cap="flat">
            <a:solidFill>
              <a:srgbClr val="0365C0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7585" y="6849578"/>
            <a:ext cx="392615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Browser </a:t>
            </a:r>
            <a:r>
              <a:rPr lang="en-US" dirty="0" smtClean="0">
                <a:solidFill>
                  <a:srgbClr val="000000"/>
                </a:solidFill>
              </a:rPr>
              <a:t>stores</a:t>
            </a:r>
            <a:r>
              <a:rPr lang="zh-CN" altLang="en-US" dirty="0" smtClean="0">
                <a:solidFill>
                  <a:srgbClr val="000000"/>
                </a:solidFill>
              </a:rPr>
              <a:t> </a:t>
            </a:r>
            <a:endParaRPr lang="en-US" altLang="zh-CN" dirty="0" smtClean="0">
              <a:solidFill>
                <a:srgbClr val="000000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dirty="0" smtClean="0">
                <a:solidFill>
                  <a:srgbClr val="000000"/>
                </a:solidFill>
              </a:rPr>
              <a:t>site-related</a:t>
            </a:r>
            <a:r>
              <a:rPr lang="zh-CN" altLang="en-US" dirty="0" smtClean="0">
                <a:solidFill>
                  <a:srgbClr val="000000"/>
                </a:solidFill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</a:rPr>
              <a:t>states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34350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18" grpId="0" animBg="1"/>
      <p:bldP spid="18" grpId="1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685800" y="444501"/>
            <a:ext cx="11668762" cy="215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lang="en-US" altLang="zh-CN" sz="6000" dirty="0"/>
              <a:t>Timing</a:t>
            </a:r>
            <a:r>
              <a:rPr lang="zh-CN" altLang="en-US" sz="6000" dirty="0"/>
              <a:t> </a:t>
            </a:r>
            <a:r>
              <a:rPr lang="en-US" altLang="zh-CN" sz="6000" dirty="0"/>
              <a:t>Channels</a:t>
            </a:r>
            <a:r>
              <a:rPr lang="zh-CN" altLang="en-US" sz="6000" dirty="0"/>
              <a:t> </a:t>
            </a:r>
            <a:r>
              <a:rPr lang="en-US" altLang="zh-CN" sz="6000" dirty="0"/>
              <a:t>via</a:t>
            </a:r>
            <a:r>
              <a:rPr lang="zh-CN" altLang="en-US" sz="6000" dirty="0"/>
              <a:t> </a:t>
            </a:r>
            <a:r>
              <a:rPr lang="en-US" altLang="zh-CN" sz="6000" dirty="0"/>
              <a:t>the</a:t>
            </a:r>
            <a:r>
              <a:rPr lang="zh-CN" altLang="en-US" sz="6000" dirty="0"/>
              <a:t> </a:t>
            </a:r>
            <a:r>
              <a:rPr lang="en-US" altLang="zh-CN" sz="6000" dirty="0"/>
              <a:t>Browser</a:t>
            </a:r>
            <a:r>
              <a:rPr lang="zh-CN" altLang="en-US" sz="6000" dirty="0"/>
              <a:t> </a:t>
            </a:r>
            <a:r>
              <a:rPr lang="en-US" altLang="zh-CN" sz="6000" dirty="0" smtClean="0"/>
              <a:t>Cache (II)</a:t>
            </a:r>
            <a:endParaRPr sz="6000" dirty="0"/>
          </a:p>
        </p:txBody>
      </p:sp>
      <p:sp>
        <p:nvSpPr>
          <p:cNvPr id="80" name="Shape 80"/>
          <p:cNvSpPr>
            <a:spLocks noGrp="1"/>
          </p:cNvSpPr>
          <p:nvPr>
            <p:ph type="sldNum" sz="quarter" idx="4294967295"/>
          </p:nvPr>
        </p:nvSpPr>
        <p:spPr>
          <a:xfrm>
            <a:off x="9320107" y="8779791"/>
            <a:ext cx="3034455" cy="520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r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  <a:t>7</a:t>
            </a:fld>
            <a:endParaRPr sz="120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428" y="2849362"/>
            <a:ext cx="5457225" cy="30995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7" name="Group 6"/>
          <p:cNvGrpSpPr/>
          <p:nvPr/>
        </p:nvGrpSpPr>
        <p:grpSpPr>
          <a:xfrm>
            <a:off x="4128936" y="6666647"/>
            <a:ext cx="5041523" cy="1906404"/>
            <a:chOff x="290895" y="3362864"/>
            <a:chExt cx="3544821" cy="1340440"/>
          </a:xfrm>
        </p:grpSpPr>
        <p:sp>
          <p:nvSpPr>
            <p:cNvPr id="8" name="Rectangle 7"/>
            <p:cNvSpPr/>
            <p:nvPr/>
          </p:nvSpPr>
          <p:spPr>
            <a:xfrm>
              <a:off x="290895" y="3362864"/>
              <a:ext cx="3544821" cy="1340440"/>
            </a:xfrm>
            <a:prstGeom prst="rect">
              <a:avLst/>
            </a:prstGeom>
            <a:solidFill>
              <a:schemeClr val="bg1"/>
            </a:solidFill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Helvetica Ligh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86149" y="3724900"/>
              <a:ext cx="722422" cy="48920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Helvetica Ligh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044065" y="3724900"/>
              <a:ext cx="722422" cy="48920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Helvetica Light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21643" y="3724900"/>
              <a:ext cx="722422" cy="48920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Helvetica Light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72649" y="3724900"/>
              <a:ext cx="722422" cy="48920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Helvetica Ligh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1512" y="4286940"/>
              <a:ext cx="2672348" cy="36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latin typeface="Helvetica Light"/>
                  <a:ea typeface="Helvetica Light"/>
                  <a:cs typeface="Helvetica Light"/>
                  <a:sym typeface="Helvetica Light"/>
                </a:rPr>
                <a:t>Browser</a:t>
              </a:r>
              <a:r>
                <a:rPr lang="zh-CN" altLang="en-US" sz="2800" dirty="0" smtClean="0">
                  <a:latin typeface="Helvetica Light"/>
                  <a:ea typeface="Helvetica Light"/>
                  <a:cs typeface="Helvetica Light"/>
                  <a:sym typeface="Helvetica Light"/>
                </a:rPr>
                <a:t> </a:t>
              </a:r>
              <a:r>
                <a:rPr lang="en-US" altLang="zh-CN" sz="2800" dirty="0" smtClean="0">
                  <a:latin typeface="Helvetica Light"/>
                  <a:ea typeface="Helvetica Light"/>
                  <a:cs typeface="Helvetica Light"/>
                  <a:sym typeface="Helvetica Light"/>
                </a:rPr>
                <a:t>Cache</a:t>
              </a:r>
              <a:endParaRPr lang="en-US" sz="2800" dirty="0"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721" y="2849362"/>
            <a:ext cx="5457225" cy="30995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3" name="Picture 2" descr="pasted-image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136" y="7400906"/>
            <a:ext cx="915385" cy="33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" name="Up-Down Arrow 17"/>
          <p:cNvSpPr/>
          <p:nvPr/>
        </p:nvSpPr>
        <p:spPr>
          <a:xfrm>
            <a:off x="5870695" y="5877656"/>
            <a:ext cx="304513" cy="1303887"/>
          </a:xfrm>
          <a:prstGeom prst="upDownArrow">
            <a:avLst/>
          </a:prstGeom>
          <a:solidFill>
            <a:srgbClr val="FFFFFF"/>
          </a:solidFill>
          <a:ln w="25400" cap="flat">
            <a:solidFill>
              <a:srgbClr val="0365C0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sp>
        <p:nvSpPr>
          <p:cNvPr id="20" name="Shape 191"/>
          <p:cNvSpPr/>
          <p:nvPr/>
        </p:nvSpPr>
        <p:spPr>
          <a:xfrm>
            <a:off x="9878519" y="4067856"/>
            <a:ext cx="274397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lang="zh-CN" altLang="en-US" sz="3600" dirty="0" smtClean="0">
                <a:latin typeface="Helvetica Neue Light"/>
                <a:cs typeface="Helvetica Neue Light"/>
              </a:rPr>
              <a:t> </a:t>
            </a:r>
            <a:r>
              <a:rPr lang="en-US" sz="3600" dirty="0" smtClean="0">
                <a:latin typeface="Helvetica Neue Light"/>
                <a:cs typeface="Helvetica Neue Light"/>
              </a:rPr>
              <a:t>1</a:t>
            </a:r>
            <a:r>
              <a:rPr lang="en-US" sz="3600" baseline="30000" dirty="0" smtClean="0">
                <a:latin typeface="Helvetica Neue Light"/>
                <a:cs typeface="Helvetica Neue Light"/>
              </a:rPr>
              <a:t>st</a:t>
            </a:r>
            <a:r>
              <a:rPr lang="en-US" sz="3600" dirty="0" smtClean="0">
                <a:latin typeface="Helvetica Neue Light"/>
                <a:cs typeface="Helvetica Neue Light"/>
              </a:rPr>
              <a:t>: </a:t>
            </a:r>
            <a:r>
              <a:rPr sz="3600" dirty="0" smtClean="0">
                <a:latin typeface="Helvetica Neue Light"/>
                <a:cs typeface="Helvetica Neue Light"/>
              </a:rPr>
              <a:t>13</a:t>
            </a:r>
            <a:r>
              <a:rPr lang="en-US" altLang="zh-CN" sz="3600" dirty="0" smtClean="0">
                <a:latin typeface="Helvetica Neue Light"/>
                <a:cs typeface="Helvetica Neue Light"/>
              </a:rPr>
              <a:t>60</a:t>
            </a:r>
            <a:r>
              <a:rPr sz="3600" dirty="0" smtClean="0">
                <a:latin typeface="Helvetica Neue Light"/>
                <a:cs typeface="Helvetica Neue Light"/>
              </a:rPr>
              <a:t>ms</a:t>
            </a:r>
            <a:endParaRPr sz="3600" dirty="0">
              <a:latin typeface="Helvetica Neue Light"/>
              <a:cs typeface="Helvetica Neue Light"/>
            </a:endParaRPr>
          </a:p>
        </p:txBody>
      </p:sp>
      <p:sp>
        <p:nvSpPr>
          <p:cNvPr id="22" name="Shape 195"/>
          <p:cNvSpPr/>
          <p:nvPr/>
        </p:nvSpPr>
        <p:spPr>
          <a:xfrm>
            <a:off x="9964811" y="4723713"/>
            <a:ext cx="252809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C8250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600" dirty="0" smtClean="0">
                <a:solidFill>
                  <a:srgbClr val="C82506"/>
                </a:solidFill>
                <a:latin typeface="Helvetica Neue Light"/>
                <a:cs typeface="Helvetica Neue Light"/>
              </a:rPr>
              <a:t>2</a:t>
            </a:r>
            <a:r>
              <a:rPr lang="en-US" sz="3600" baseline="30000" dirty="0" smtClean="0">
                <a:solidFill>
                  <a:srgbClr val="C82506"/>
                </a:solidFill>
                <a:latin typeface="Helvetica Neue Light"/>
                <a:cs typeface="Helvetica Neue Light"/>
              </a:rPr>
              <a:t>nd</a:t>
            </a:r>
            <a:r>
              <a:rPr lang="en-US" sz="3600" dirty="0" smtClean="0">
                <a:solidFill>
                  <a:srgbClr val="C82506"/>
                </a:solidFill>
                <a:latin typeface="Helvetica Neue Light"/>
                <a:cs typeface="Helvetica Neue Light"/>
              </a:rPr>
              <a:t>: 320</a:t>
            </a:r>
            <a:r>
              <a:rPr sz="3600" dirty="0" smtClean="0">
                <a:solidFill>
                  <a:srgbClr val="C82506"/>
                </a:solidFill>
                <a:latin typeface="Helvetica Neue Light"/>
                <a:cs typeface="Helvetica Neue Light"/>
              </a:rPr>
              <a:t>ms</a:t>
            </a:r>
            <a:endParaRPr sz="3600" dirty="0">
              <a:solidFill>
                <a:srgbClr val="C82506"/>
              </a:solidFill>
              <a:latin typeface="Helvetica Neue Light"/>
              <a:cs typeface="Helvetica Neue Light"/>
            </a:endParaRPr>
          </a:p>
        </p:txBody>
      </p:sp>
      <p:sp>
        <p:nvSpPr>
          <p:cNvPr id="23" name="Shape 191"/>
          <p:cNvSpPr/>
          <p:nvPr/>
        </p:nvSpPr>
        <p:spPr>
          <a:xfrm>
            <a:off x="9852600" y="5370373"/>
            <a:ext cx="2769896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lang="en-US" sz="3600" dirty="0" smtClean="0">
                <a:solidFill>
                  <a:srgbClr val="C82506"/>
                </a:solidFill>
                <a:latin typeface="Helvetica Neue Light"/>
                <a:cs typeface="Helvetica Neue Light"/>
              </a:rPr>
              <a:t>3</a:t>
            </a:r>
            <a:r>
              <a:rPr lang="en-US" sz="3600" baseline="30000" dirty="0" smtClean="0">
                <a:solidFill>
                  <a:srgbClr val="C82506"/>
                </a:solidFill>
                <a:latin typeface="Helvetica Neue Light"/>
                <a:cs typeface="Helvetica Neue Light"/>
              </a:rPr>
              <a:t>rd</a:t>
            </a:r>
            <a:r>
              <a:rPr lang="en-US" sz="3600" dirty="0" smtClean="0">
                <a:solidFill>
                  <a:srgbClr val="C82506"/>
                </a:solidFill>
                <a:latin typeface="Helvetica Neue Light"/>
                <a:cs typeface="Helvetica Neue Light"/>
              </a:rPr>
              <a:t>: 350</a:t>
            </a:r>
            <a:r>
              <a:rPr sz="3600" dirty="0" smtClean="0">
                <a:solidFill>
                  <a:srgbClr val="C82506"/>
                </a:solidFill>
                <a:latin typeface="Helvetica Neue Light"/>
                <a:cs typeface="Helvetica Neue Light"/>
              </a:rPr>
              <a:t>ms</a:t>
            </a:r>
            <a:endParaRPr sz="3600" dirty="0">
              <a:solidFill>
                <a:srgbClr val="C82506"/>
              </a:solidFill>
              <a:latin typeface="Helvetica Neue Light"/>
              <a:cs typeface="Helvetica Neue Light"/>
            </a:endParaRPr>
          </a:p>
        </p:txBody>
      </p:sp>
      <p:sp>
        <p:nvSpPr>
          <p:cNvPr id="24" name="Shape 53"/>
          <p:cNvSpPr/>
          <p:nvPr/>
        </p:nvSpPr>
        <p:spPr>
          <a:xfrm>
            <a:off x="10015611" y="4067855"/>
            <a:ext cx="2528090" cy="1302517"/>
          </a:xfrm>
          <a:prstGeom prst="roundRect">
            <a:avLst>
              <a:gd name="adj" fmla="val 40796"/>
            </a:avLst>
          </a:prstGeom>
          <a:ln w="50800">
            <a:solidFill>
              <a:srgbClr val="C82506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6" name="Shape 53"/>
          <p:cNvSpPr/>
          <p:nvPr/>
        </p:nvSpPr>
        <p:spPr>
          <a:xfrm>
            <a:off x="10039707" y="4729044"/>
            <a:ext cx="2528090" cy="1302517"/>
          </a:xfrm>
          <a:prstGeom prst="roundRect">
            <a:avLst>
              <a:gd name="adj" fmla="val 40796"/>
            </a:avLst>
          </a:prstGeom>
          <a:ln w="50800">
            <a:solidFill>
              <a:srgbClr val="C82506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126999" y="3941361"/>
            <a:ext cx="3563522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venir Roman"/>
              </a:rPr>
              <a:t>Felten</a:t>
            </a:r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venir Roman"/>
              </a:rPr>
              <a:t>, CCS’00,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Sniff browsing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history</a:t>
            </a:r>
            <a:endParaRPr kumimoji="0" lang="en-US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Avenir Roman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9399" y="6576249"/>
            <a:ext cx="356352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venir Roman"/>
              </a:rPr>
              <a:t>Bortz</a:t>
            </a:r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venir Roman"/>
              </a:rPr>
              <a:t>,</a:t>
            </a:r>
            <a:r>
              <a:rPr kumimoji="0" lang="zh-CN" altLang="en-US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venir Roman"/>
              </a:rPr>
              <a:t> </a:t>
            </a:r>
            <a:r>
              <a:rPr kumimoji="0" lang="en-US" altLang="zh-CN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venir Roman"/>
              </a:rPr>
              <a:t>WWW</a:t>
            </a:r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venir Roman"/>
              </a:rPr>
              <a:t>’0</a:t>
            </a:r>
            <a:r>
              <a:rPr kumimoji="0" lang="en-US" altLang="zh-CN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venir Roman"/>
              </a:rPr>
              <a:t>7</a:t>
            </a:r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venir Roman"/>
              </a:rPr>
              <a:t>,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More</a:t>
            </a:r>
            <a:r>
              <a:rPr lang="zh-CN" altLang="en-US" dirty="0" smtClean="0">
                <a:solidFill>
                  <a:srgbClr val="000000"/>
                </a:solidFill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</a:rPr>
              <a:t>Scenarios</a:t>
            </a:r>
            <a:endParaRPr kumimoji="0" lang="en-US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Avenir Roman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925736" y="2803459"/>
            <a:ext cx="5457225" cy="3099597"/>
            <a:chOff x="1165109" y="2876518"/>
            <a:chExt cx="5457225" cy="3099597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5109" y="2876518"/>
              <a:ext cx="5457225" cy="3099597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31" name="Picture 3" descr="pasted-image.t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898" y="3667927"/>
              <a:ext cx="1675962" cy="1666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32" name="Up-Down Arrow 31"/>
          <p:cNvSpPr/>
          <p:nvPr/>
        </p:nvSpPr>
        <p:spPr>
          <a:xfrm>
            <a:off x="5874807" y="5933446"/>
            <a:ext cx="304513" cy="1303887"/>
          </a:xfrm>
          <a:prstGeom prst="upDownArrow">
            <a:avLst/>
          </a:prstGeom>
          <a:solidFill>
            <a:schemeClr val="accent5"/>
          </a:solidFill>
          <a:ln w="25400" cap="flat">
            <a:solidFill>
              <a:srgbClr val="0365C0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8964" y="5443748"/>
            <a:ext cx="596656" cy="59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107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18" grpId="3" animBg="1"/>
      <p:bldP spid="18" grpId="4" animBg="1"/>
      <p:bldP spid="20" grpId="0" animBg="1"/>
      <p:bldP spid="22" grpId="0" animBg="1" advAuto="0"/>
      <p:bldP spid="23" grpId="0" animBg="1" advAuto="0"/>
      <p:bldP spid="24" grpId="0" animBg="1"/>
      <p:bldP spid="24" grpId="1" animBg="1"/>
      <p:bldP spid="26" grpId="0" animBg="1"/>
      <p:bldP spid="26" grpId="1" animBg="1"/>
      <p:bldP spid="21" grpId="0"/>
      <p:bldP spid="27" grpId="0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708662" y="444501"/>
            <a:ext cx="11645900" cy="215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lang="en-US" altLang="zh-CN" sz="6000" dirty="0" smtClean="0"/>
              <a:t>Geo-Inference</a:t>
            </a:r>
            <a:r>
              <a:rPr lang="zh-CN" altLang="en-US" sz="6000" dirty="0" smtClean="0"/>
              <a:t> </a:t>
            </a:r>
            <a:r>
              <a:rPr lang="en-US" altLang="zh-CN" sz="6000" dirty="0" smtClean="0"/>
              <a:t>Attacks</a:t>
            </a:r>
            <a:r>
              <a:rPr lang="zh-CN" altLang="en-US" sz="6000" dirty="0" smtClean="0"/>
              <a:t> </a:t>
            </a:r>
            <a:r>
              <a:rPr lang="en-US" altLang="zh-CN" sz="6000" dirty="0" smtClean="0"/>
              <a:t>via</a:t>
            </a:r>
            <a:r>
              <a:rPr lang="zh-CN" altLang="en-US" sz="6000" dirty="0" smtClean="0"/>
              <a:t> </a:t>
            </a:r>
            <a:r>
              <a:rPr lang="en-US" altLang="zh-CN" sz="6000" dirty="0" smtClean="0"/>
              <a:t>the</a:t>
            </a:r>
            <a:r>
              <a:rPr lang="zh-CN" altLang="en-US" sz="6000" dirty="0" smtClean="0"/>
              <a:t> </a:t>
            </a:r>
            <a:r>
              <a:rPr lang="en-US" altLang="zh-CN" sz="6000" dirty="0" smtClean="0"/>
              <a:t>Browser</a:t>
            </a:r>
            <a:r>
              <a:rPr lang="zh-CN" altLang="en-US" sz="6000" dirty="0" smtClean="0"/>
              <a:t> </a:t>
            </a:r>
            <a:r>
              <a:rPr lang="en-US" altLang="zh-CN" sz="6000" dirty="0" smtClean="0"/>
              <a:t>Cache</a:t>
            </a:r>
            <a:endParaRPr sz="5800" dirty="0"/>
          </a:p>
        </p:txBody>
      </p:sp>
      <p:sp>
        <p:nvSpPr>
          <p:cNvPr id="80" name="Shape 80"/>
          <p:cNvSpPr>
            <a:spLocks noGrp="1"/>
          </p:cNvSpPr>
          <p:nvPr>
            <p:ph type="sldNum" sz="quarter" idx="4294967295"/>
          </p:nvPr>
        </p:nvSpPr>
        <p:spPr>
          <a:xfrm>
            <a:off x="9320107" y="8779791"/>
            <a:ext cx="3034455" cy="520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r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  <a:t>8</a:t>
            </a:fld>
            <a:endParaRPr sz="1200"/>
          </a:p>
        </p:txBody>
      </p:sp>
      <p:grpSp>
        <p:nvGrpSpPr>
          <p:cNvPr id="7" name="Group 6"/>
          <p:cNvGrpSpPr/>
          <p:nvPr/>
        </p:nvGrpSpPr>
        <p:grpSpPr>
          <a:xfrm>
            <a:off x="4128936" y="6666647"/>
            <a:ext cx="5041523" cy="1906404"/>
            <a:chOff x="290895" y="3362864"/>
            <a:chExt cx="3544821" cy="1340440"/>
          </a:xfrm>
        </p:grpSpPr>
        <p:sp>
          <p:nvSpPr>
            <p:cNvPr id="8" name="Rectangle 7"/>
            <p:cNvSpPr/>
            <p:nvPr/>
          </p:nvSpPr>
          <p:spPr>
            <a:xfrm>
              <a:off x="290895" y="3362864"/>
              <a:ext cx="3544821" cy="1340440"/>
            </a:xfrm>
            <a:prstGeom prst="rect">
              <a:avLst/>
            </a:prstGeom>
            <a:solidFill>
              <a:schemeClr val="bg1"/>
            </a:solidFill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Helvetica Ligh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86149" y="3724900"/>
              <a:ext cx="722422" cy="48920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Helvetica Ligh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044065" y="3724900"/>
              <a:ext cx="722422" cy="48920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Helvetica Light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21643" y="3724900"/>
              <a:ext cx="722422" cy="48920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Helvetica Light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72649" y="3724900"/>
              <a:ext cx="722422" cy="48920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Helvetica Ligh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1512" y="4286940"/>
              <a:ext cx="2672348" cy="36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latin typeface="Helvetica Light"/>
                  <a:ea typeface="Helvetica Light"/>
                  <a:cs typeface="Helvetica Light"/>
                  <a:sym typeface="Helvetica Light"/>
                </a:rPr>
                <a:t>Browser</a:t>
              </a:r>
              <a:r>
                <a:rPr lang="zh-CN" altLang="en-US" sz="2800" dirty="0" smtClean="0">
                  <a:latin typeface="Helvetica Light"/>
                  <a:ea typeface="Helvetica Light"/>
                  <a:cs typeface="Helvetica Light"/>
                  <a:sym typeface="Helvetica Light"/>
                </a:rPr>
                <a:t> </a:t>
              </a:r>
              <a:r>
                <a:rPr lang="en-US" altLang="zh-CN" sz="2800" dirty="0" smtClean="0">
                  <a:latin typeface="Helvetica Light"/>
                  <a:ea typeface="Helvetica Light"/>
                  <a:cs typeface="Helvetica Light"/>
                  <a:sym typeface="Helvetica Light"/>
                </a:rPr>
                <a:t>Cache</a:t>
              </a:r>
              <a:endParaRPr lang="en-US" sz="2800" dirty="0"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pic>
        <p:nvPicPr>
          <p:cNvPr id="33" name="Picture 2" descr="pasted-imag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136" y="7400906"/>
            <a:ext cx="915385" cy="33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" name="Picture 12" descr="pasted-imag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278" y="7160294"/>
            <a:ext cx="1025151" cy="73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1113" y="7211933"/>
            <a:ext cx="961951" cy="52859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925736" y="2803459"/>
            <a:ext cx="5457225" cy="3099597"/>
            <a:chOff x="1165109" y="2876518"/>
            <a:chExt cx="5457225" cy="309959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5109" y="2876518"/>
              <a:ext cx="5457225" cy="3099597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24" name="Picture 3" descr="pasted-image.t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898" y="3667927"/>
              <a:ext cx="1675962" cy="1666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5" name="Up-Down Arrow 24"/>
          <p:cNvSpPr/>
          <p:nvPr/>
        </p:nvSpPr>
        <p:spPr>
          <a:xfrm>
            <a:off x="4856745" y="5908046"/>
            <a:ext cx="304513" cy="1303887"/>
          </a:xfrm>
          <a:prstGeom prst="upDownArrow">
            <a:avLst/>
          </a:prstGeom>
          <a:solidFill>
            <a:srgbClr val="C82506"/>
          </a:solidFill>
          <a:ln w="25400" cap="flat">
            <a:solidFill>
              <a:srgbClr val="0365C0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pic>
        <p:nvPicPr>
          <p:cNvPr id="26" name="Picture 3" descr="pasted-image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788" y="7207458"/>
            <a:ext cx="642618" cy="63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" name="Up-Down Arrow 28"/>
          <p:cNvSpPr/>
          <p:nvPr/>
        </p:nvSpPr>
        <p:spPr>
          <a:xfrm>
            <a:off x="5851290" y="5933446"/>
            <a:ext cx="304513" cy="1303887"/>
          </a:xfrm>
          <a:prstGeom prst="upDownArrow">
            <a:avLst/>
          </a:prstGeom>
          <a:solidFill>
            <a:schemeClr val="accent5"/>
          </a:solidFill>
          <a:ln w="25400" cap="flat">
            <a:solidFill>
              <a:srgbClr val="0365C0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sp>
        <p:nvSpPr>
          <p:cNvPr id="31" name="Up-Down Arrow 30"/>
          <p:cNvSpPr/>
          <p:nvPr/>
        </p:nvSpPr>
        <p:spPr>
          <a:xfrm>
            <a:off x="6956174" y="5903056"/>
            <a:ext cx="304513" cy="1303887"/>
          </a:xfrm>
          <a:prstGeom prst="upDownArrow">
            <a:avLst/>
          </a:prstGeom>
          <a:solidFill>
            <a:schemeClr val="accent5"/>
          </a:solidFill>
          <a:ln w="25400" cap="flat">
            <a:solidFill>
              <a:srgbClr val="0365C0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sp>
        <p:nvSpPr>
          <p:cNvPr id="32" name="Up-Down Arrow 31"/>
          <p:cNvSpPr/>
          <p:nvPr/>
        </p:nvSpPr>
        <p:spPr>
          <a:xfrm>
            <a:off x="8020007" y="5933446"/>
            <a:ext cx="304513" cy="1303887"/>
          </a:xfrm>
          <a:prstGeom prst="upDownArrow">
            <a:avLst/>
          </a:prstGeom>
          <a:solidFill>
            <a:schemeClr val="accent5"/>
          </a:solidFill>
          <a:ln w="25400" cap="flat">
            <a:solidFill>
              <a:srgbClr val="0365C0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515604" y="4289958"/>
            <a:ext cx="356352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Infer users’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g</a:t>
            </a:r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venir Roman"/>
              </a:rPr>
              <a:t>eo-locations!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8964" y="5443748"/>
            <a:ext cx="596656" cy="5966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6708" y="5443748"/>
            <a:ext cx="596656" cy="5966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7912" y="5443748"/>
            <a:ext cx="596656" cy="596656"/>
          </a:xfrm>
          <a:prstGeom prst="rect">
            <a:avLst/>
          </a:prstGeom>
        </p:spPr>
      </p:pic>
      <p:pic>
        <p:nvPicPr>
          <p:cNvPr id="36" name="image14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575366" y="5607754"/>
            <a:ext cx="1295944" cy="129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TextBox 36"/>
          <p:cNvSpPr txBox="1"/>
          <p:nvPr/>
        </p:nvSpPr>
        <p:spPr>
          <a:xfrm>
            <a:off x="127000" y="4289958"/>
            <a:ext cx="3436522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Browser cache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is shared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across</a:t>
            </a:r>
            <a:r>
              <a:rPr kumimoji="0" lang="en-US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 all sites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51220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31" grpId="0" animBg="1"/>
      <p:bldP spid="32" grpId="0" animBg="1"/>
      <p:bldP spid="27" grpId="0"/>
      <p:bldP spid="36" grpId="0" animBg="1" advAuto="0"/>
      <p:bldP spid="37" grpId="0"/>
    </p:bld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16120</TotalTime>
  <Words>1177</Words>
  <Application>Microsoft Macintosh PowerPoint</Application>
  <PresentationFormat>Custom</PresentationFormat>
  <Paragraphs>175</Paragraphs>
  <Slides>29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Default</vt:lpstr>
      <vt:lpstr>I Know Where You’ve Been:  Geo-Inference Attacks via the Browser Cache</vt:lpstr>
      <vt:lpstr>Geo-location in Browsers</vt:lpstr>
      <vt:lpstr>May I Access Your Geo-location?</vt:lpstr>
      <vt:lpstr>Sources of Users’ Geo-locations</vt:lpstr>
      <vt:lpstr>Problem Statement</vt:lpstr>
      <vt:lpstr>Our Contributions</vt:lpstr>
      <vt:lpstr>Timing Channels via the Browser Cache (I)</vt:lpstr>
      <vt:lpstr>Timing Channels via the Browser Cache (II)</vt:lpstr>
      <vt:lpstr>Geo-Inference Attacks via the Browser Cache</vt:lpstr>
      <vt:lpstr>Examples: What Can We Achieve?</vt:lpstr>
      <vt:lpstr>How to Infer a User’s Country?</vt:lpstr>
      <vt:lpstr>Attack Vector (I) : Measuring Image Load Time</vt:lpstr>
      <vt:lpstr>How to Infer a User’s City?</vt:lpstr>
      <vt:lpstr>Attack Vector (II) : Measuring Page  Load Time</vt:lpstr>
      <vt:lpstr>How to Infer a User’s Neighborhood?</vt:lpstr>
      <vt:lpstr>Summary of Attacks &amp; Assumption</vt:lpstr>
      <vt:lpstr>Evaluation</vt:lpstr>
      <vt:lpstr>Evaluation Setup</vt:lpstr>
      <vt:lpstr>Websites with Location-Related Resources</vt:lpstr>
      <vt:lpstr>Susceptible Browsers &amp; Platforms</vt:lpstr>
      <vt:lpstr>Loading Time: Without Cache v.s. With Cache</vt:lpstr>
      <vt:lpstr>Discussion of Defense Solutions</vt:lpstr>
      <vt:lpstr>Private Browsing Mode  is not the Cure</vt:lpstr>
      <vt:lpstr>Randomizing Timing Measurements</vt:lpstr>
      <vt:lpstr>Segregating Browser Cache</vt:lpstr>
      <vt:lpstr>To Cache or Not To Cache?</vt:lpstr>
      <vt:lpstr>Conclusion</vt:lpstr>
      <vt:lpstr>Yaoqi Jia E-mail: jiayaoqi@comp.nus.edu.sg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Know Where You’ve Been:  Geo-Inference Attacks via the Browser Cache</dc:title>
  <cp:lastModifiedBy>jiayaoqi</cp:lastModifiedBy>
  <cp:revision>1680</cp:revision>
  <cp:lastPrinted>2014-05-01T11:28:39Z</cp:lastPrinted>
  <dcterms:modified xsi:type="dcterms:W3CDTF">2014-07-02T09:03:26Z</dcterms:modified>
</cp:coreProperties>
</file>